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sldIdLst>
    <p:sldId id="257" r:id="rId5"/>
    <p:sldId id="259" r:id="rId6"/>
    <p:sldId id="271" r:id="rId7"/>
    <p:sldId id="262" r:id="rId8"/>
    <p:sldId id="269" r:id="rId9"/>
    <p:sldId id="276" r:id="rId10"/>
    <p:sldId id="270" r:id="rId11"/>
    <p:sldId id="268" r:id="rId12"/>
    <p:sldId id="267" r:id="rId13"/>
    <p:sldId id="286" r:id="rId14"/>
    <p:sldId id="266" r:id="rId15"/>
    <p:sldId id="274" r:id="rId16"/>
    <p:sldId id="272" r:id="rId17"/>
    <p:sldId id="273" r:id="rId18"/>
    <p:sldId id="264" r:id="rId19"/>
    <p:sldId id="278" r:id="rId20"/>
    <p:sldId id="280" r:id="rId21"/>
    <p:sldId id="282" r:id="rId22"/>
    <p:sldId id="287" r:id="rId23"/>
    <p:sldId id="288" r:id="rId24"/>
    <p:sldId id="279" r:id="rId25"/>
    <p:sldId id="285" r:id="rId26"/>
    <p:sldId id="283" r:id="rId27"/>
    <p:sldId id="277" r:id="rId28"/>
    <p:sldId id="284" r:id="rId29"/>
    <p:sldId id="27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9" autoAdjust="0"/>
    <p:restoredTop sz="94660"/>
  </p:normalViewPr>
  <p:slideViewPr>
    <p:cSldViewPr snapToGrid="0">
      <p:cViewPr varScale="1">
        <p:scale>
          <a:sx n="90" d="100"/>
          <a:sy n="90" d="100"/>
        </p:scale>
        <p:origin x="12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diagrams/_rels/data1.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37.sv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s>
</file>

<file path=ppt/diagrams/_rels/drawing1.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37.sv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C28AF7-205A-49A0-957D-829A15BA0CB7}"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3BE17CD5-B001-465B-AF7F-45353565D6F6}">
      <dgm:prSet custT="1"/>
      <dgm:spPr/>
      <dgm:t>
        <a:bodyPr/>
        <a:lstStyle/>
        <a:p>
          <a:pPr>
            <a:lnSpc>
              <a:spcPct val="100000"/>
            </a:lnSpc>
            <a:defRPr cap="all"/>
          </a:pPr>
          <a:r>
            <a:rPr lang="en-US" sz="2400" dirty="0"/>
            <a:t>Scouts can sell ANYWHERE</a:t>
          </a:r>
        </a:p>
        <a:p>
          <a:pPr>
            <a:lnSpc>
              <a:spcPct val="100000"/>
            </a:lnSpc>
            <a:defRPr cap="all"/>
          </a:pPr>
          <a:r>
            <a:rPr lang="en-US" sz="1600" dirty="0"/>
            <a:t>(Kroger is limited)</a:t>
          </a:r>
        </a:p>
      </dgm:t>
    </dgm:pt>
    <dgm:pt modelId="{214D6066-E59A-4560-B2B4-A493FF55D425}" type="parTrans" cxnId="{AFDD075F-0D85-44DF-9B38-C10F2762E3A9}">
      <dgm:prSet/>
      <dgm:spPr/>
      <dgm:t>
        <a:bodyPr/>
        <a:lstStyle/>
        <a:p>
          <a:endParaRPr lang="en-US"/>
        </a:p>
      </dgm:t>
    </dgm:pt>
    <dgm:pt modelId="{892698DE-0E81-4CE1-ADCA-77FED5CFCB1F}" type="sibTrans" cxnId="{AFDD075F-0D85-44DF-9B38-C10F2762E3A9}">
      <dgm:prSet/>
      <dgm:spPr/>
      <dgm:t>
        <a:bodyPr/>
        <a:lstStyle/>
        <a:p>
          <a:endParaRPr lang="en-US"/>
        </a:p>
      </dgm:t>
    </dgm:pt>
    <dgm:pt modelId="{25DFBA0C-7CE6-4D77-AB9C-5335C58FA830}">
      <dgm:prSet custT="1"/>
      <dgm:spPr/>
      <dgm:t>
        <a:bodyPr/>
        <a:lstStyle/>
        <a:p>
          <a:pPr>
            <a:lnSpc>
              <a:spcPct val="100000"/>
            </a:lnSpc>
            <a:defRPr cap="all"/>
          </a:pPr>
          <a:r>
            <a:rPr lang="en-US" sz="2400" dirty="0"/>
            <a:t>Scouts can sell where they sold Show N Sell Popcorn </a:t>
          </a:r>
        </a:p>
      </dgm:t>
    </dgm:pt>
    <dgm:pt modelId="{D8E8DEB4-6036-4DA5-8EEB-56D4FB5B78BF}" type="parTrans" cxnId="{E9E564C0-E815-49E5-925F-DC44E91B3951}">
      <dgm:prSet/>
      <dgm:spPr/>
      <dgm:t>
        <a:bodyPr/>
        <a:lstStyle/>
        <a:p>
          <a:endParaRPr lang="en-US"/>
        </a:p>
      </dgm:t>
    </dgm:pt>
    <dgm:pt modelId="{2B49A23E-B284-4B94-9367-EAF58D36FAF1}" type="sibTrans" cxnId="{E9E564C0-E815-49E5-925F-DC44E91B3951}">
      <dgm:prSet/>
      <dgm:spPr/>
      <dgm:t>
        <a:bodyPr/>
        <a:lstStyle/>
        <a:p>
          <a:endParaRPr lang="en-US"/>
        </a:p>
      </dgm:t>
    </dgm:pt>
    <dgm:pt modelId="{2B175CC7-FF9B-4EC5-ABFA-E2C04361C7C7}">
      <dgm:prSet custT="1"/>
      <dgm:spPr/>
      <dgm:t>
        <a:bodyPr/>
        <a:lstStyle/>
        <a:p>
          <a:pPr>
            <a:lnSpc>
              <a:spcPct val="100000"/>
            </a:lnSpc>
            <a:defRPr cap="all"/>
          </a:pPr>
          <a:r>
            <a:rPr lang="en-US" sz="2800" dirty="0"/>
            <a:t>Charter Organizations </a:t>
          </a:r>
        </a:p>
      </dgm:t>
    </dgm:pt>
    <dgm:pt modelId="{624AF210-A121-45A8-9385-1D43D4AB59AD}" type="parTrans" cxnId="{7CD6BDC8-B346-42AC-9759-D0BCAF12B08C}">
      <dgm:prSet/>
      <dgm:spPr/>
      <dgm:t>
        <a:bodyPr/>
        <a:lstStyle/>
        <a:p>
          <a:endParaRPr lang="en-US"/>
        </a:p>
      </dgm:t>
    </dgm:pt>
    <dgm:pt modelId="{529D246E-D317-4CB5-BE1B-833EC07059E8}" type="sibTrans" cxnId="{7CD6BDC8-B346-42AC-9759-D0BCAF12B08C}">
      <dgm:prSet/>
      <dgm:spPr/>
      <dgm:t>
        <a:bodyPr/>
        <a:lstStyle/>
        <a:p>
          <a:endParaRPr lang="en-US"/>
        </a:p>
      </dgm:t>
    </dgm:pt>
    <dgm:pt modelId="{19359DE6-1068-4854-8DB4-72A052132E71}">
      <dgm:prSet custT="1"/>
      <dgm:spPr/>
      <dgm:t>
        <a:bodyPr/>
        <a:lstStyle/>
        <a:p>
          <a:pPr>
            <a:lnSpc>
              <a:spcPct val="100000"/>
            </a:lnSpc>
            <a:defRPr cap="all"/>
          </a:pPr>
          <a:r>
            <a:rPr lang="en-US" sz="3200" dirty="0"/>
            <a:t>Door to Door </a:t>
          </a:r>
        </a:p>
      </dgm:t>
    </dgm:pt>
    <dgm:pt modelId="{C1D2D2DC-41AD-41D9-9B79-A14EDAED4637}" type="parTrans" cxnId="{21320E7E-2FC3-4A7F-8A22-5F3FF0521A65}">
      <dgm:prSet/>
      <dgm:spPr/>
      <dgm:t>
        <a:bodyPr/>
        <a:lstStyle/>
        <a:p>
          <a:endParaRPr lang="en-US"/>
        </a:p>
      </dgm:t>
    </dgm:pt>
    <dgm:pt modelId="{BC6847AE-F792-48E1-910D-1AE87DA70B7E}" type="sibTrans" cxnId="{21320E7E-2FC3-4A7F-8A22-5F3FF0521A65}">
      <dgm:prSet/>
      <dgm:spPr/>
      <dgm:t>
        <a:bodyPr/>
        <a:lstStyle/>
        <a:p>
          <a:endParaRPr lang="en-US"/>
        </a:p>
      </dgm:t>
    </dgm:pt>
    <dgm:pt modelId="{27C9BC7C-014F-45A1-8738-8397172E2032}">
      <dgm:prSet custT="1"/>
      <dgm:spPr/>
      <dgm:t>
        <a:bodyPr/>
        <a:lstStyle/>
        <a:p>
          <a:pPr>
            <a:lnSpc>
              <a:spcPct val="100000"/>
            </a:lnSpc>
            <a:defRPr cap="all"/>
          </a:pPr>
          <a:r>
            <a:rPr lang="en-US" sz="3200" dirty="0"/>
            <a:t>Friends and Family </a:t>
          </a:r>
        </a:p>
      </dgm:t>
    </dgm:pt>
    <dgm:pt modelId="{8F55977A-04B4-4E25-88F4-DEA79F3857E7}" type="parTrans" cxnId="{4C8EA80E-D4FF-4A24-91DD-112C77EF9DAC}">
      <dgm:prSet/>
      <dgm:spPr/>
      <dgm:t>
        <a:bodyPr/>
        <a:lstStyle/>
        <a:p>
          <a:endParaRPr lang="en-US"/>
        </a:p>
      </dgm:t>
    </dgm:pt>
    <dgm:pt modelId="{924109D7-4E44-4F2A-ADFD-89E106B3AD75}" type="sibTrans" cxnId="{4C8EA80E-D4FF-4A24-91DD-112C77EF9DAC}">
      <dgm:prSet/>
      <dgm:spPr/>
      <dgm:t>
        <a:bodyPr/>
        <a:lstStyle/>
        <a:p>
          <a:endParaRPr lang="en-US"/>
        </a:p>
      </dgm:t>
    </dgm:pt>
    <dgm:pt modelId="{FF24C9AF-5033-48BF-913D-91C25CE2E28C}" type="pres">
      <dgm:prSet presAssocID="{D0C28AF7-205A-49A0-957D-829A15BA0CB7}" presName="root" presStyleCnt="0">
        <dgm:presLayoutVars>
          <dgm:dir/>
          <dgm:resizeHandles val="exact"/>
        </dgm:presLayoutVars>
      </dgm:prSet>
      <dgm:spPr/>
    </dgm:pt>
    <dgm:pt modelId="{7A1C021C-407B-4E45-BA11-AF8744CC1163}" type="pres">
      <dgm:prSet presAssocID="{3BE17CD5-B001-465B-AF7F-45353565D6F6}" presName="compNode" presStyleCnt="0"/>
      <dgm:spPr/>
    </dgm:pt>
    <dgm:pt modelId="{53473164-4ECC-4809-8106-B5BE6D7A339C}" type="pres">
      <dgm:prSet presAssocID="{3BE17CD5-B001-465B-AF7F-45353565D6F6}" presName="iconBgRect" presStyleLbl="bgShp" presStyleIdx="0" presStyleCnt="5" custScaleX="165489" custScaleY="157229" custLinFactNeighborX="-984" custLinFactNeighborY="984"/>
      <dgm:spPr/>
    </dgm:pt>
    <dgm:pt modelId="{5B42E953-E9F8-4DF1-98F4-12AA56B1D8D2}" type="pres">
      <dgm:prSet presAssocID="{3BE17CD5-B001-465B-AF7F-45353565D6F6}" presName="iconRect" presStyleLbl="node1" presStyleIdx="0" presStyleCnt="5" custScaleX="165489" custScaleY="157229"/>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Kiosk"/>
        </a:ext>
      </dgm:extLst>
    </dgm:pt>
    <dgm:pt modelId="{957A950D-E588-4947-8931-B21318635D98}" type="pres">
      <dgm:prSet presAssocID="{3BE17CD5-B001-465B-AF7F-45353565D6F6}" presName="spaceRect" presStyleCnt="0"/>
      <dgm:spPr/>
    </dgm:pt>
    <dgm:pt modelId="{21F892EB-B59D-4902-B348-EEC8C8189A2C}" type="pres">
      <dgm:prSet presAssocID="{3BE17CD5-B001-465B-AF7F-45353565D6F6}" presName="textRect" presStyleLbl="revTx" presStyleIdx="0" presStyleCnt="5">
        <dgm:presLayoutVars>
          <dgm:chMax val="1"/>
          <dgm:chPref val="1"/>
        </dgm:presLayoutVars>
      </dgm:prSet>
      <dgm:spPr/>
    </dgm:pt>
    <dgm:pt modelId="{7433DCB1-AF8A-4A35-8690-1B9632FBDB68}" type="pres">
      <dgm:prSet presAssocID="{892698DE-0E81-4CE1-ADCA-77FED5CFCB1F}" presName="sibTrans" presStyleCnt="0"/>
      <dgm:spPr/>
    </dgm:pt>
    <dgm:pt modelId="{FD7CBB2B-8BB1-463B-B366-38BE96637FD8}" type="pres">
      <dgm:prSet presAssocID="{25DFBA0C-7CE6-4D77-AB9C-5335C58FA830}" presName="compNode" presStyleCnt="0"/>
      <dgm:spPr/>
    </dgm:pt>
    <dgm:pt modelId="{6F5A1B41-D708-4189-A772-7C470A3D4C98}" type="pres">
      <dgm:prSet presAssocID="{25DFBA0C-7CE6-4D77-AB9C-5335C58FA830}" presName="iconBgRect" presStyleLbl="bgShp" presStyleIdx="1" presStyleCnt="5" custScaleX="165489" custScaleY="155724"/>
      <dgm:spPr/>
    </dgm:pt>
    <dgm:pt modelId="{10A133FC-9884-4F27-AF90-5EC046007759}" type="pres">
      <dgm:prSet presAssocID="{25DFBA0C-7CE6-4D77-AB9C-5335C58FA830}" presName="iconRect" presStyleLbl="node1" presStyleIdx="1" presStyleCnt="5" custScaleX="165489" custScaleY="15572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opcorn"/>
        </a:ext>
      </dgm:extLst>
    </dgm:pt>
    <dgm:pt modelId="{A0BB0E0B-038B-424A-90DE-34B0E5353C9E}" type="pres">
      <dgm:prSet presAssocID="{25DFBA0C-7CE6-4D77-AB9C-5335C58FA830}" presName="spaceRect" presStyleCnt="0"/>
      <dgm:spPr/>
    </dgm:pt>
    <dgm:pt modelId="{43915CA6-D1F9-4A8A-9BB2-D6C2B94FC8FC}" type="pres">
      <dgm:prSet presAssocID="{25DFBA0C-7CE6-4D77-AB9C-5335C58FA830}" presName="textRect" presStyleLbl="revTx" presStyleIdx="1" presStyleCnt="5">
        <dgm:presLayoutVars>
          <dgm:chMax val="1"/>
          <dgm:chPref val="1"/>
        </dgm:presLayoutVars>
      </dgm:prSet>
      <dgm:spPr/>
    </dgm:pt>
    <dgm:pt modelId="{E56BCF88-0F06-4C94-AAD7-0945046503A4}" type="pres">
      <dgm:prSet presAssocID="{2B49A23E-B284-4B94-9367-EAF58D36FAF1}" presName="sibTrans" presStyleCnt="0"/>
      <dgm:spPr/>
    </dgm:pt>
    <dgm:pt modelId="{1EDD5E32-AD8C-4B62-89AD-56EA032800BC}" type="pres">
      <dgm:prSet presAssocID="{2B175CC7-FF9B-4EC5-ABFA-E2C04361C7C7}" presName="compNode" presStyleCnt="0"/>
      <dgm:spPr/>
    </dgm:pt>
    <dgm:pt modelId="{F7EA9C70-F840-4F98-9C88-B366B33FAC27}" type="pres">
      <dgm:prSet presAssocID="{2B175CC7-FF9B-4EC5-ABFA-E2C04361C7C7}" presName="iconBgRect" presStyleLbl="bgShp" presStyleIdx="2" presStyleCnt="5" custScaleX="165489" custScaleY="154705"/>
      <dgm:spPr/>
    </dgm:pt>
    <dgm:pt modelId="{AC088AF9-3F3F-4AD1-A67C-63670654948E}" type="pres">
      <dgm:prSet presAssocID="{2B175CC7-FF9B-4EC5-ABFA-E2C04361C7C7}" presName="iconRect" presStyleLbl="node1" presStyleIdx="2" presStyleCnt="5" custScaleX="165489" custScaleY="15470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eting"/>
        </a:ext>
      </dgm:extLst>
    </dgm:pt>
    <dgm:pt modelId="{C8AF1EA7-8980-4EAB-B111-6E5F4639937D}" type="pres">
      <dgm:prSet presAssocID="{2B175CC7-FF9B-4EC5-ABFA-E2C04361C7C7}" presName="spaceRect" presStyleCnt="0"/>
      <dgm:spPr/>
    </dgm:pt>
    <dgm:pt modelId="{10B8A672-5F13-403D-AFB9-D48209904EDD}" type="pres">
      <dgm:prSet presAssocID="{2B175CC7-FF9B-4EC5-ABFA-E2C04361C7C7}" presName="textRect" presStyleLbl="revTx" presStyleIdx="2" presStyleCnt="5" custScaleX="167103">
        <dgm:presLayoutVars>
          <dgm:chMax val="1"/>
          <dgm:chPref val="1"/>
        </dgm:presLayoutVars>
      </dgm:prSet>
      <dgm:spPr/>
    </dgm:pt>
    <dgm:pt modelId="{4FBB70EA-4271-4AE3-81EE-46DDBD1B6D86}" type="pres">
      <dgm:prSet presAssocID="{529D246E-D317-4CB5-BE1B-833EC07059E8}" presName="sibTrans" presStyleCnt="0"/>
      <dgm:spPr/>
    </dgm:pt>
    <dgm:pt modelId="{6C8FCC36-FFF9-4064-BF97-CF6A0EF80108}" type="pres">
      <dgm:prSet presAssocID="{19359DE6-1068-4854-8DB4-72A052132E71}" presName="compNode" presStyleCnt="0"/>
      <dgm:spPr/>
    </dgm:pt>
    <dgm:pt modelId="{EE686F34-599F-493F-9169-05A5343F3DB7}" type="pres">
      <dgm:prSet presAssocID="{19359DE6-1068-4854-8DB4-72A052132E71}" presName="iconBgRect" presStyleLbl="bgShp" presStyleIdx="3" presStyleCnt="5" custScaleX="165489" custScaleY="154005"/>
      <dgm:spPr/>
    </dgm:pt>
    <dgm:pt modelId="{1772EF19-A9D8-4CDB-BEB5-F95A4A52FE28}" type="pres">
      <dgm:prSet presAssocID="{19359DE6-1068-4854-8DB4-72A052132E71}" presName="iconRect" presStyleLbl="node1" presStyleIdx="3" presStyleCnt="5" custScaleX="165489" custScaleY="15400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Suburban scene"/>
        </a:ext>
      </dgm:extLst>
    </dgm:pt>
    <dgm:pt modelId="{B70A460B-0DA2-43DA-9D06-4649392000C3}" type="pres">
      <dgm:prSet presAssocID="{19359DE6-1068-4854-8DB4-72A052132E71}" presName="spaceRect" presStyleCnt="0"/>
      <dgm:spPr/>
    </dgm:pt>
    <dgm:pt modelId="{E2BCCA29-98E9-4968-8093-A2213D70CC7D}" type="pres">
      <dgm:prSet presAssocID="{19359DE6-1068-4854-8DB4-72A052132E71}" presName="textRect" presStyleLbl="revTx" presStyleIdx="3" presStyleCnt="5">
        <dgm:presLayoutVars>
          <dgm:chMax val="1"/>
          <dgm:chPref val="1"/>
        </dgm:presLayoutVars>
      </dgm:prSet>
      <dgm:spPr/>
    </dgm:pt>
    <dgm:pt modelId="{5B5D11AF-9C36-499D-9DF2-4453C2AE8044}" type="pres">
      <dgm:prSet presAssocID="{BC6847AE-F792-48E1-910D-1AE87DA70B7E}" presName="sibTrans" presStyleCnt="0"/>
      <dgm:spPr/>
    </dgm:pt>
    <dgm:pt modelId="{FFF50A8D-4966-4CE7-AFFA-3C0F4FABD92B}" type="pres">
      <dgm:prSet presAssocID="{27C9BC7C-014F-45A1-8738-8397172E2032}" presName="compNode" presStyleCnt="0"/>
      <dgm:spPr/>
    </dgm:pt>
    <dgm:pt modelId="{A95A6184-B4A5-400E-87B1-7103213CAC35}" type="pres">
      <dgm:prSet presAssocID="{27C9BC7C-014F-45A1-8738-8397172E2032}" presName="iconBgRect" presStyleLbl="bgShp" presStyleIdx="4" presStyleCnt="5" custScaleX="165489" custScaleY="153518"/>
      <dgm:spPr/>
    </dgm:pt>
    <dgm:pt modelId="{C6F60DAA-A670-4097-88E2-202F2D1AAD2C}" type="pres">
      <dgm:prSet presAssocID="{27C9BC7C-014F-45A1-8738-8397172E2032}" presName="iconRect" presStyleLbl="node1" presStyleIdx="4" presStyleCnt="5" custScaleX="165489" custScaleY="15351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ildren"/>
        </a:ext>
      </dgm:extLst>
    </dgm:pt>
    <dgm:pt modelId="{66658CCF-2647-482C-975E-E933BBFC8E71}" type="pres">
      <dgm:prSet presAssocID="{27C9BC7C-014F-45A1-8738-8397172E2032}" presName="spaceRect" presStyleCnt="0"/>
      <dgm:spPr/>
    </dgm:pt>
    <dgm:pt modelId="{6683BBC9-9BCB-4573-A3C9-4A69C6AB777E}" type="pres">
      <dgm:prSet presAssocID="{27C9BC7C-014F-45A1-8738-8397172E2032}" presName="textRect" presStyleLbl="revTx" presStyleIdx="4" presStyleCnt="5">
        <dgm:presLayoutVars>
          <dgm:chMax val="1"/>
          <dgm:chPref val="1"/>
        </dgm:presLayoutVars>
      </dgm:prSet>
      <dgm:spPr/>
    </dgm:pt>
  </dgm:ptLst>
  <dgm:cxnLst>
    <dgm:cxn modelId="{4C8EA80E-D4FF-4A24-91DD-112C77EF9DAC}" srcId="{D0C28AF7-205A-49A0-957D-829A15BA0CB7}" destId="{27C9BC7C-014F-45A1-8738-8397172E2032}" srcOrd="4" destOrd="0" parTransId="{8F55977A-04B4-4E25-88F4-DEA79F3857E7}" sibTransId="{924109D7-4E44-4F2A-ADFD-89E106B3AD75}"/>
    <dgm:cxn modelId="{FC5FF611-186C-4271-BC55-5B98083BE862}" type="presOf" srcId="{19359DE6-1068-4854-8DB4-72A052132E71}" destId="{E2BCCA29-98E9-4968-8093-A2213D70CC7D}" srcOrd="0" destOrd="0" presId="urn:microsoft.com/office/officeart/2018/5/layout/IconCircleLabelList"/>
    <dgm:cxn modelId="{AFDD075F-0D85-44DF-9B38-C10F2762E3A9}" srcId="{D0C28AF7-205A-49A0-957D-829A15BA0CB7}" destId="{3BE17CD5-B001-465B-AF7F-45353565D6F6}" srcOrd="0" destOrd="0" parTransId="{214D6066-E59A-4560-B2B4-A493FF55D425}" sibTransId="{892698DE-0E81-4CE1-ADCA-77FED5CFCB1F}"/>
    <dgm:cxn modelId="{282D6069-6B43-45DD-B5FB-3572617555F7}" type="presOf" srcId="{2B175CC7-FF9B-4EC5-ABFA-E2C04361C7C7}" destId="{10B8A672-5F13-403D-AFB9-D48209904EDD}" srcOrd="0" destOrd="0" presId="urn:microsoft.com/office/officeart/2018/5/layout/IconCircleLabelList"/>
    <dgm:cxn modelId="{21320E7E-2FC3-4A7F-8A22-5F3FF0521A65}" srcId="{D0C28AF7-205A-49A0-957D-829A15BA0CB7}" destId="{19359DE6-1068-4854-8DB4-72A052132E71}" srcOrd="3" destOrd="0" parTransId="{C1D2D2DC-41AD-41D9-9B79-A14EDAED4637}" sibTransId="{BC6847AE-F792-48E1-910D-1AE87DA70B7E}"/>
    <dgm:cxn modelId="{B78783BF-9CD2-4ADE-AA51-37B44B9DCD44}" type="presOf" srcId="{27C9BC7C-014F-45A1-8738-8397172E2032}" destId="{6683BBC9-9BCB-4573-A3C9-4A69C6AB777E}" srcOrd="0" destOrd="0" presId="urn:microsoft.com/office/officeart/2018/5/layout/IconCircleLabelList"/>
    <dgm:cxn modelId="{E9E564C0-E815-49E5-925F-DC44E91B3951}" srcId="{D0C28AF7-205A-49A0-957D-829A15BA0CB7}" destId="{25DFBA0C-7CE6-4D77-AB9C-5335C58FA830}" srcOrd="1" destOrd="0" parTransId="{D8E8DEB4-6036-4DA5-8EEB-56D4FB5B78BF}" sibTransId="{2B49A23E-B284-4B94-9367-EAF58D36FAF1}"/>
    <dgm:cxn modelId="{7CD6BDC8-B346-42AC-9759-D0BCAF12B08C}" srcId="{D0C28AF7-205A-49A0-957D-829A15BA0CB7}" destId="{2B175CC7-FF9B-4EC5-ABFA-E2C04361C7C7}" srcOrd="2" destOrd="0" parTransId="{624AF210-A121-45A8-9385-1D43D4AB59AD}" sibTransId="{529D246E-D317-4CB5-BE1B-833EC07059E8}"/>
    <dgm:cxn modelId="{C0B95ED6-856F-4A27-82AF-6DEF7AA22ADB}" type="presOf" srcId="{3BE17CD5-B001-465B-AF7F-45353565D6F6}" destId="{21F892EB-B59D-4902-B348-EEC8C8189A2C}" srcOrd="0" destOrd="0" presId="urn:microsoft.com/office/officeart/2018/5/layout/IconCircleLabelList"/>
    <dgm:cxn modelId="{811CA3E2-D02F-4083-9B10-44F1960FCCFC}" type="presOf" srcId="{D0C28AF7-205A-49A0-957D-829A15BA0CB7}" destId="{FF24C9AF-5033-48BF-913D-91C25CE2E28C}" srcOrd="0" destOrd="0" presId="urn:microsoft.com/office/officeart/2018/5/layout/IconCircleLabelList"/>
    <dgm:cxn modelId="{260AB5EA-8975-439B-86D1-14E97928B969}" type="presOf" srcId="{25DFBA0C-7CE6-4D77-AB9C-5335C58FA830}" destId="{43915CA6-D1F9-4A8A-9BB2-D6C2B94FC8FC}" srcOrd="0" destOrd="0" presId="urn:microsoft.com/office/officeart/2018/5/layout/IconCircleLabelList"/>
    <dgm:cxn modelId="{F20B867A-1039-4908-82A3-7B0522C9040F}" type="presParOf" srcId="{FF24C9AF-5033-48BF-913D-91C25CE2E28C}" destId="{7A1C021C-407B-4E45-BA11-AF8744CC1163}" srcOrd="0" destOrd="0" presId="urn:microsoft.com/office/officeart/2018/5/layout/IconCircleLabelList"/>
    <dgm:cxn modelId="{8BAD27FD-71A1-4CF6-8272-E48B39152335}" type="presParOf" srcId="{7A1C021C-407B-4E45-BA11-AF8744CC1163}" destId="{53473164-4ECC-4809-8106-B5BE6D7A339C}" srcOrd="0" destOrd="0" presId="urn:microsoft.com/office/officeart/2018/5/layout/IconCircleLabelList"/>
    <dgm:cxn modelId="{CE33032B-483F-49D1-8C7A-BC996C04D076}" type="presParOf" srcId="{7A1C021C-407B-4E45-BA11-AF8744CC1163}" destId="{5B42E953-E9F8-4DF1-98F4-12AA56B1D8D2}" srcOrd="1" destOrd="0" presId="urn:microsoft.com/office/officeart/2018/5/layout/IconCircleLabelList"/>
    <dgm:cxn modelId="{21D13A8F-56CA-4692-A9E0-E706447E56F7}" type="presParOf" srcId="{7A1C021C-407B-4E45-BA11-AF8744CC1163}" destId="{957A950D-E588-4947-8931-B21318635D98}" srcOrd="2" destOrd="0" presId="urn:microsoft.com/office/officeart/2018/5/layout/IconCircleLabelList"/>
    <dgm:cxn modelId="{CB9E29A1-911D-45AF-B28A-9A5B8E1A85DC}" type="presParOf" srcId="{7A1C021C-407B-4E45-BA11-AF8744CC1163}" destId="{21F892EB-B59D-4902-B348-EEC8C8189A2C}" srcOrd="3" destOrd="0" presId="urn:microsoft.com/office/officeart/2018/5/layout/IconCircleLabelList"/>
    <dgm:cxn modelId="{CEBFD692-4881-44AC-80B5-F0F5A871C5B8}" type="presParOf" srcId="{FF24C9AF-5033-48BF-913D-91C25CE2E28C}" destId="{7433DCB1-AF8A-4A35-8690-1B9632FBDB68}" srcOrd="1" destOrd="0" presId="urn:microsoft.com/office/officeart/2018/5/layout/IconCircleLabelList"/>
    <dgm:cxn modelId="{75E55152-C1E1-4282-B3F1-57E5D294350B}" type="presParOf" srcId="{FF24C9AF-5033-48BF-913D-91C25CE2E28C}" destId="{FD7CBB2B-8BB1-463B-B366-38BE96637FD8}" srcOrd="2" destOrd="0" presId="urn:microsoft.com/office/officeart/2018/5/layout/IconCircleLabelList"/>
    <dgm:cxn modelId="{B85F52C3-4E8E-4ED5-B97B-A285B74E2B0B}" type="presParOf" srcId="{FD7CBB2B-8BB1-463B-B366-38BE96637FD8}" destId="{6F5A1B41-D708-4189-A772-7C470A3D4C98}" srcOrd="0" destOrd="0" presId="urn:microsoft.com/office/officeart/2018/5/layout/IconCircleLabelList"/>
    <dgm:cxn modelId="{E5378869-BB89-4B54-A977-127725CB6331}" type="presParOf" srcId="{FD7CBB2B-8BB1-463B-B366-38BE96637FD8}" destId="{10A133FC-9884-4F27-AF90-5EC046007759}" srcOrd="1" destOrd="0" presId="urn:microsoft.com/office/officeart/2018/5/layout/IconCircleLabelList"/>
    <dgm:cxn modelId="{9833112D-0AE1-4049-9FAF-96702713EB39}" type="presParOf" srcId="{FD7CBB2B-8BB1-463B-B366-38BE96637FD8}" destId="{A0BB0E0B-038B-424A-90DE-34B0E5353C9E}" srcOrd="2" destOrd="0" presId="urn:microsoft.com/office/officeart/2018/5/layout/IconCircleLabelList"/>
    <dgm:cxn modelId="{DDDD6E9A-3E14-4A70-A6D7-B0CAF9E788A6}" type="presParOf" srcId="{FD7CBB2B-8BB1-463B-B366-38BE96637FD8}" destId="{43915CA6-D1F9-4A8A-9BB2-D6C2B94FC8FC}" srcOrd="3" destOrd="0" presId="urn:microsoft.com/office/officeart/2018/5/layout/IconCircleLabelList"/>
    <dgm:cxn modelId="{EBC1C33B-3560-4E95-B85C-B613D7D42265}" type="presParOf" srcId="{FF24C9AF-5033-48BF-913D-91C25CE2E28C}" destId="{E56BCF88-0F06-4C94-AAD7-0945046503A4}" srcOrd="3" destOrd="0" presId="urn:microsoft.com/office/officeart/2018/5/layout/IconCircleLabelList"/>
    <dgm:cxn modelId="{7DB53575-89C8-4DBD-A28A-AB7302FCA922}" type="presParOf" srcId="{FF24C9AF-5033-48BF-913D-91C25CE2E28C}" destId="{1EDD5E32-AD8C-4B62-89AD-56EA032800BC}" srcOrd="4" destOrd="0" presId="urn:microsoft.com/office/officeart/2018/5/layout/IconCircleLabelList"/>
    <dgm:cxn modelId="{A0E37757-8591-4670-BCA8-3F8BE402D722}" type="presParOf" srcId="{1EDD5E32-AD8C-4B62-89AD-56EA032800BC}" destId="{F7EA9C70-F840-4F98-9C88-B366B33FAC27}" srcOrd="0" destOrd="0" presId="urn:microsoft.com/office/officeart/2018/5/layout/IconCircleLabelList"/>
    <dgm:cxn modelId="{0AFD1E03-5C0A-4700-BB97-E6EC42A5EB58}" type="presParOf" srcId="{1EDD5E32-AD8C-4B62-89AD-56EA032800BC}" destId="{AC088AF9-3F3F-4AD1-A67C-63670654948E}" srcOrd="1" destOrd="0" presId="urn:microsoft.com/office/officeart/2018/5/layout/IconCircleLabelList"/>
    <dgm:cxn modelId="{F5716B93-4836-43A6-8F62-B0D5E7310474}" type="presParOf" srcId="{1EDD5E32-AD8C-4B62-89AD-56EA032800BC}" destId="{C8AF1EA7-8980-4EAB-B111-6E5F4639937D}" srcOrd="2" destOrd="0" presId="urn:microsoft.com/office/officeart/2018/5/layout/IconCircleLabelList"/>
    <dgm:cxn modelId="{EE037E56-72AC-4299-9D1A-7BA620D1631D}" type="presParOf" srcId="{1EDD5E32-AD8C-4B62-89AD-56EA032800BC}" destId="{10B8A672-5F13-403D-AFB9-D48209904EDD}" srcOrd="3" destOrd="0" presId="urn:microsoft.com/office/officeart/2018/5/layout/IconCircleLabelList"/>
    <dgm:cxn modelId="{47B700DB-A883-4DAC-A5D7-D71C4D2E34B6}" type="presParOf" srcId="{FF24C9AF-5033-48BF-913D-91C25CE2E28C}" destId="{4FBB70EA-4271-4AE3-81EE-46DDBD1B6D86}" srcOrd="5" destOrd="0" presId="urn:microsoft.com/office/officeart/2018/5/layout/IconCircleLabelList"/>
    <dgm:cxn modelId="{FD402F80-1ABA-44DB-B944-0AFD07C38960}" type="presParOf" srcId="{FF24C9AF-5033-48BF-913D-91C25CE2E28C}" destId="{6C8FCC36-FFF9-4064-BF97-CF6A0EF80108}" srcOrd="6" destOrd="0" presId="urn:microsoft.com/office/officeart/2018/5/layout/IconCircleLabelList"/>
    <dgm:cxn modelId="{3A287E88-F5DF-41F4-AD45-693AE0FDADCD}" type="presParOf" srcId="{6C8FCC36-FFF9-4064-BF97-CF6A0EF80108}" destId="{EE686F34-599F-493F-9169-05A5343F3DB7}" srcOrd="0" destOrd="0" presId="urn:microsoft.com/office/officeart/2018/5/layout/IconCircleLabelList"/>
    <dgm:cxn modelId="{31394242-C723-4C07-AF9F-A6AC5EF62DD3}" type="presParOf" srcId="{6C8FCC36-FFF9-4064-BF97-CF6A0EF80108}" destId="{1772EF19-A9D8-4CDB-BEB5-F95A4A52FE28}" srcOrd="1" destOrd="0" presId="urn:microsoft.com/office/officeart/2018/5/layout/IconCircleLabelList"/>
    <dgm:cxn modelId="{BA2BAAF5-2BFF-43C8-940E-67EF168F077E}" type="presParOf" srcId="{6C8FCC36-FFF9-4064-BF97-CF6A0EF80108}" destId="{B70A460B-0DA2-43DA-9D06-4649392000C3}" srcOrd="2" destOrd="0" presId="urn:microsoft.com/office/officeart/2018/5/layout/IconCircleLabelList"/>
    <dgm:cxn modelId="{8D67792B-3CAC-4C1D-AF99-A019A7ED6CC1}" type="presParOf" srcId="{6C8FCC36-FFF9-4064-BF97-CF6A0EF80108}" destId="{E2BCCA29-98E9-4968-8093-A2213D70CC7D}" srcOrd="3" destOrd="0" presId="urn:microsoft.com/office/officeart/2018/5/layout/IconCircleLabelList"/>
    <dgm:cxn modelId="{4DB6CA39-95C7-46E9-8DBF-196F7607DFAE}" type="presParOf" srcId="{FF24C9AF-5033-48BF-913D-91C25CE2E28C}" destId="{5B5D11AF-9C36-499D-9DF2-4453C2AE8044}" srcOrd="7" destOrd="0" presId="urn:microsoft.com/office/officeart/2018/5/layout/IconCircleLabelList"/>
    <dgm:cxn modelId="{905E739A-2B0D-4975-8480-4F75DD549EBA}" type="presParOf" srcId="{FF24C9AF-5033-48BF-913D-91C25CE2E28C}" destId="{FFF50A8D-4966-4CE7-AFFA-3C0F4FABD92B}" srcOrd="8" destOrd="0" presId="urn:microsoft.com/office/officeart/2018/5/layout/IconCircleLabelList"/>
    <dgm:cxn modelId="{6048A6E5-A550-4D1E-BF3B-65194FA0C9C0}" type="presParOf" srcId="{FFF50A8D-4966-4CE7-AFFA-3C0F4FABD92B}" destId="{A95A6184-B4A5-400E-87B1-7103213CAC35}" srcOrd="0" destOrd="0" presId="urn:microsoft.com/office/officeart/2018/5/layout/IconCircleLabelList"/>
    <dgm:cxn modelId="{57999271-AC0E-416C-A698-6FCDB64FD3DC}" type="presParOf" srcId="{FFF50A8D-4966-4CE7-AFFA-3C0F4FABD92B}" destId="{C6F60DAA-A670-4097-88E2-202F2D1AAD2C}" srcOrd="1" destOrd="0" presId="urn:microsoft.com/office/officeart/2018/5/layout/IconCircleLabelList"/>
    <dgm:cxn modelId="{442B047E-5DB0-4AE1-ADD6-04130826CE1C}" type="presParOf" srcId="{FFF50A8D-4966-4CE7-AFFA-3C0F4FABD92B}" destId="{66658CCF-2647-482C-975E-E933BBFC8E71}" srcOrd="2" destOrd="0" presId="urn:microsoft.com/office/officeart/2018/5/layout/IconCircleLabelList"/>
    <dgm:cxn modelId="{B019A558-DBEC-48B9-AA12-CE5610AC04EB}" type="presParOf" srcId="{FFF50A8D-4966-4CE7-AFFA-3C0F4FABD92B}" destId="{6683BBC9-9BCB-4573-A3C9-4A69C6AB777E}"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473164-4ECC-4809-8106-B5BE6D7A339C}">
      <dsp:nvSpPr>
        <dsp:cNvPr id="0" name=""/>
        <dsp:cNvSpPr/>
      </dsp:nvSpPr>
      <dsp:spPr>
        <a:xfrm>
          <a:off x="0" y="213152"/>
          <a:ext cx="1604131" cy="1524064"/>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42E953-E9F8-4DF1-98F4-12AA56B1D8D2}">
      <dsp:nvSpPr>
        <dsp:cNvPr id="0" name=""/>
        <dsp:cNvSpPr/>
      </dsp:nvSpPr>
      <dsp:spPr>
        <a:xfrm>
          <a:off x="344869" y="528415"/>
          <a:ext cx="920403" cy="87446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1F892EB-B59D-4902-B348-EEC8C8189A2C}">
      <dsp:nvSpPr>
        <dsp:cNvPr id="0" name=""/>
        <dsp:cNvSpPr/>
      </dsp:nvSpPr>
      <dsp:spPr>
        <a:xfrm>
          <a:off x="10540" y="1752232"/>
          <a:ext cx="1589062" cy="1661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dirty="0"/>
            <a:t>Scouts can sell ANYWHERE</a:t>
          </a:r>
        </a:p>
        <a:p>
          <a:pPr marL="0" lvl="0" indent="0" algn="ctr" defTabSz="1066800">
            <a:lnSpc>
              <a:spcPct val="100000"/>
            </a:lnSpc>
            <a:spcBef>
              <a:spcPct val="0"/>
            </a:spcBef>
            <a:spcAft>
              <a:spcPct val="35000"/>
            </a:spcAft>
            <a:buNone/>
            <a:defRPr cap="all"/>
          </a:pPr>
          <a:r>
            <a:rPr lang="en-US" sz="1600" kern="1200" dirty="0"/>
            <a:t>(Kroger is limited)</a:t>
          </a:r>
        </a:p>
      </dsp:txBody>
      <dsp:txXfrm>
        <a:off x="10540" y="1752232"/>
        <a:ext cx="1589062" cy="1661997"/>
      </dsp:txXfrm>
    </dsp:sp>
    <dsp:sp modelId="{6F5A1B41-D708-4189-A772-7C470A3D4C98}">
      <dsp:nvSpPr>
        <dsp:cNvPr id="0" name=""/>
        <dsp:cNvSpPr/>
      </dsp:nvSpPr>
      <dsp:spPr>
        <a:xfrm>
          <a:off x="1885223" y="207261"/>
          <a:ext cx="1604131" cy="1509476"/>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A133FC-9884-4F27-AF90-5EC046007759}">
      <dsp:nvSpPr>
        <dsp:cNvPr id="0" name=""/>
        <dsp:cNvSpPr/>
      </dsp:nvSpPr>
      <dsp:spPr>
        <a:xfrm>
          <a:off x="2227087" y="528953"/>
          <a:ext cx="920403" cy="86609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3915CA6-D1F9-4A8A-9BB2-D6C2B94FC8FC}">
      <dsp:nvSpPr>
        <dsp:cNvPr id="0" name=""/>
        <dsp:cNvSpPr/>
      </dsp:nvSpPr>
      <dsp:spPr>
        <a:xfrm>
          <a:off x="1892757" y="1748585"/>
          <a:ext cx="1589062" cy="1661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dirty="0"/>
            <a:t>Scouts can sell where they sold Show N Sell Popcorn </a:t>
          </a:r>
        </a:p>
      </dsp:txBody>
      <dsp:txXfrm>
        <a:off x="1892757" y="1748585"/>
        <a:ext cx="1589062" cy="1661997"/>
      </dsp:txXfrm>
    </dsp:sp>
    <dsp:sp modelId="{F7EA9C70-F840-4F98-9C88-B366B33FAC27}">
      <dsp:nvSpPr>
        <dsp:cNvPr id="0" name=""/>
        <dsp:cNvSpPr/>
      </dsp:nvSpPr>
      <dsp:spPr>
        <a:xfrm>
          <a:off x="4293060" y="209730"/>
          <a:ext cx="1604131" cy="1499599"/>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088AF9-3F3F-4AD1-A67C-63670654948E}">
      <dsp:nvSpPr>
        <dsp:cNvPr id="0" name=""/>
        <dsp:cNvSpPr/>
      </dsp:nvSpPr>
      <dsp:spPr>
        <a:xfrm>
          <a:off x="4634924" y="529317"/>
          <a:ext cx="920403" cy="8604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0B8A672-5F13-403D-AFB9-D48209904EDD}">
      <dsp:nvSpPr>
        <dsp:cNvPr id="0" name=""/>
        <dsp:cNvSpPr/>
      </dsp:nvSpPr>
      <dsp:spPr>
        <a:xfrm>
          <a:off x="3767440" y="1746116"/>
          <a:ext cx="2655371" cy="1661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cap="all"/>
          </a:pPr>
          <a:r>
            <a:rPr lang="en-US" sz="2800" kern="1200" dirty="0"/>
            <a:t>Charter Organizations </a:t>
          </a:r>
        </a:p>
      </dsp:txBody>
      <dsp:txXfrm>
        <a:off x="3767440" y="1746116"/>
        <a:ext cx="2655371" cy="1661997"/>
      </dsp:txXfrm>
    </dsp:sp>
    <dsp:sp modelId="{EE686F34-599F-493F-9169-05A5343F3DB7}">
      <dsp:nvSpPr>
        <dsp:cNvPr id="0" name=""/>
        <dsp:cNvSpPr/>
      </dsp:nvSpPr>
      <dsp:spPr>
        <a:xfrm>
          <a:off x="6700897" y="211427"/>
          <a:ext cx="1604131" cy="1492813"/>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72EF19-A9D8-4CDB-BEB5-F95A4A52FE28}">
      <dsp:nvSpPr>
        <dsp:cNvPr id="0" name=""/>
        <dsp:cNvSpPr/>
      </dsp:nvSpPr>
      <dsp:spPr>
        <a:xfrm>
          <a:off x="7042761" y="529567"/>
          <a:ext cx="920403" cy="85653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2BCCA29-98E9-4968-8093-A2213D70CC7D}">
      <dsp:nvSpPr>
        <dsp:cNvPr id="0" name=""/>
        <dsp:cNvSpPr/>
      </dsp:nvSpPr>
      <dsp:spPr>
        <a:xfrm>
          <a:off x="6708431" y="1744419"/>
          <a:ext cx="1589062" cy="1661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defRPr cap="all"/>
          </a:pPr>
          <a:r>
            <a:rPr lang="en-US" sz="3200" kern="1200" dirty="0"/>
            <a:t>Door to Door </a:t>
          </a:r>
        </a:p>
      </dsp:txBody>
      <dsp:txXfrm>
        <a:off x="6708431" y="1744419"/>
        <a:ext cx="1589062" cy="1661997"/>
      </dsp:txXfrm>
    </dsp:sp>
    <dsp:sp modelId="{A95A6184-B4A5-400E-87B1-7103213CAC35}">
      <dsp:nvSpPr>
        <dsp:cNvPr id="0" name=""/>
        <dsp:cNvSpPr/>
      </dsp:nvSpPr>
      <dsp:spPr>
        <a:xfrm>
          <a:off x="8583114" y="212607"/>
          <a:ext cx="1604131" cy="1488093"/>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F60DAA-A670-4097-88E2-202F2D1AAD2C}">
      <dsp:nvSpPr>
        <dsp:cNvPr id="0" name=""/>
        <dsp:cNvSpPr/>
      </dsp:nvSpPr>
      <dsp:spPr>
        <a:xfrm>
          <a:off x="8924978" y="529741"/>
          <a:ext cx="920403" cy="85382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683BBC9-9BCB-4573-A3C9-4A69C6AB777E}">
      <dsp:nvSpPr>
        <dsp:cNvPr id="0" name=""/>
        <dsp:cNvSpPr/>
      </dsp:nvSpPr>
      <dsp:spPr>
        <a:xfrm>
          <a:off x="8590649" y="1743239"/>
          <a:ext cx="1589062" cy="1661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defRPr cap="all"/>
          </a:pPr>
          <a:r>
            <a:rPr lang="en-US" sz="3200" kern="1200" dirty="0"/>
            <a:t>Friends and Family </a:t>
          </a:r>
        </a:p>
      </dsp:txBody>
      <dsp:txXfrm>
        <a:off x="8590649" y="1743239"/>
        <a:ext cx="1589062" cy="1661997"/>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F8C8F4-D32D-4A61-8E11-DCF8C0ABF241}" type="datetimeFigureOut">
              <a:rPr lang="en-US" smtClean="0"/>
              <a:t>1/24/2020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DD8863-7D65-4AF6-9A0B-BF620F9837F9}" type="slidenum">
              <a:rPr lang="en-US" smtClean="0"/>
              <a:t>‹#›</a:t>
            </a:fld>
            <a:endParaRPr lang="en-US"/>
          </a:p>
        </p:txBody>
      </p:sp>
    </p:spTree>
    <p:extLst>
      <p:ext uri="{BB962C8B-B14F-4D97-AF65-F5344CB8AC3E}">
        <p14:creationId xmlns:p14="http://schemas.microsoft.com/office/powerpoint/2010/main" val="38852439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and Introduce your self </a:t>
            </a:r>
          </a:p>
          <a:p>
            <a:endParaRPr lang="en-US" dirty="0"/>
          </a:p>
          <a:p>
            <a:r>
              <a:rPr lang="en-US" dirty="0"/>
              <a:t>After the meeting we will be sending out this powerpoint!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83907C-1D47-46E0-8421-55B56300D3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1537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your unit gets paid?! </a:t>
            </a:r>
          </a:p>
          <a:p>
            <a:endParaRPr lang="en-US" dirty="0"/>
          </a:p>
          <a:p>
            <a:r>
              <a:rPr lang="en-US" dirty="0"/>
              <a:t>Once the unit is “Closed out” meaning every book issued out has been </a:t>
            </a:r>
            <a:r>
              <a:rPr lang="en-US" dirty="0" err="1"/>
              <a:t>accoutnign</a:t>
            </a:r>
            <a:r>
              <a:rPr lang="en-US" dirty="0"/>
              <a:t> for either as money turned in or books returned, the council will issue the unit a check for the correct commission. Checks will be made out to the unit and the committee chair </a:t>
            </a:r>
            <a:r>
              <a:rPr lang="en-US" u="sng" dirty="0"/>
              <a:t>ON FILE</a:t>
            </a:r>
            <a:r>
              <a:rPr lang="en-US" dirty="0"/>
              <a:t>. If your unit “Closes out” on or before March 30</a:t>
            </a:r>
            <a:r>
              <a:rPr lang="en-US" baseline="30000" dirty="0"/>
              <a:t>th</a:t>
            </a:r>
            <a:r>
              <a:rPr lang="en-US" dirty="0"/>
              <a:t> (the 1% turn in), we commit to having the check available for pick up at the Scout Fair. Checks will be available at the Fair from 10am-2pm upstairs at the Scout Fair.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83907C-1D47-46E0-8421-55B56300D3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57686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“Points” can be redeemed at one of the five Houston area Scout Shops before August 31, 2020 or at the Scout Fair in the “Winner’s Circle” Booth. </a:t>
            </a:r>
          </a:p>
          <a:p>
            <a:endParaRPr lang="en-US" dirty="0"/>
          </a:p>
          <a:p>
            <a:r>
              <a:rPr lang="en-US" dirty="0"/>
              <a:t>“Points” that DO NOT reach the minimum 15 prize level, you can redeem them at the “Winner’s Circle” ONLY at Scout Fair on April 4</a:t>
            </a:r>
            <a:r>
              <a:rPr lang="en-US" baseline="30000" dirty="0"/>
              <a:t>th</a:t>
            </a:r>
            <a:r>
              <a:rPr lang="en-US" dirty="0"/>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83907C-1D47-46E0-8421-55B56300D3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93510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Points are not able to be redeemed at the Scout Shop at the Scout Fair – there will be a Winner’s Circle booth that will have prizes for points. There is a limited supply. But Scouts can redeem points until August 31</a:t>
            </a:r>
            <a:r>
              <a:rPr lang="en-US" baseline="30000" dirty="0"/>
              <a:t>st</a:t>
            </a:r>
            <a:r>
              <a:rPr lang="en-US" dirty="0"/>
              <a:t> at any of the five area Scout Shops. No points can be redeemed at the Scout Shop after August 31</a:t>
            </a:r>
            <a:r>
              <a:rPr lang="en-US" baseline="30000" dirty="0"/>
              <a:t>st</a:t>
            </a:r>
            <a:r>
              <a:rPr lang="en-US" dirty="0"/>
              <a:t>, per the agreement with the Scout Shop. </a:t>
            </a:r>
          </a:p>
          <a:p>
            <a:r>
              <a:rPr lang="en-US" dirty="0"/>
              <a:t>For Scouts who do not have 15 or more “Points” they may be redeemed only at Scout Fair, for smaller prizes.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83907C-1D47-46E0-8421-55B56300D3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01569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another way to encourage Scouts to sell. TOPGOLF has agreed to a 1-hour bay time voucher to one lucky winner every week. Scouts must have sold 15 coupon books to be eligible to win. To be entered into the drawing we ask that you as the Unit Coupon Book Chair verify that the Scouts sold the 15 books and either turn in the envelope submission forms at the weekly turn ins or by emailing in a digital copy of photo of the entry to krogersales@shac.org </a:t>
            </a:r>
          </a:p>
          <a:p>
            <a:endParaRPr lang="en-US" dirty="0"/>
          </a:p>
          <a:p>
            <a:r>
              <a:rPr lang="en-US" dirty="0"/>
              <a:t>Winners will be contacted directly to congratulate them and announced on the Scout Fair Facebook Page.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83907C-1D47-46E0-8421-55B56300D3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61426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Scout Fair there will be a special celebration for Scouts who sell over 220 books. At this celebrations Scouts will receive their Top Golf Certificate along with other prizes, and the Top selling Scouts will be recognized.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220 Top Seller Scouts must register on </a:t>
            </a:r>
            <a:r>
              <a:rPr lang="en-US" sz="1200" kern="1200" dirty="0" err="1">
                <a:solidFill>
                  <a:schemeClr val="tx1"/>
                </a:solidFill>
                <a:effectLst/>
                <a:latin typeface="+mn-lt"/>
                <a:ea typeface="+mn-ea"/>
                <a:cs typeface="+mn-cs"/>
              </a:rPr>
              <a:t>doubleknot</a:t>
            </a:r>
            <a:r>
              <a:rPr lang="en-US" sz="1200" kern="1200" dirty="0">
                <a:solidFill>
                  <a:schemeClr val="tx1"/>
                </a:solidFill>
                <a:effectLst/>
                <a:latin typeface="+mn-lt"/>
                <a:ea typeface="+mn-ea"/>
                <a:cs typeface="+mn-cs"/>
              </a:rPr>
              <a:t> to be recognized as a 220 Top Seller. The deadline to register as a Top Seller is March 31</a:t>
            </a:r>
            <a:r>
              <a:rPr lang="en-US" sz="1200" kern="1200" baseline="30000" dirty="0">
                <a:solidFill>
                  <a:schemeClr val="tx1"/>
                </a:solidFill>
                <a:effectLst/>
                <a:latin typeface="+mn-lt"/>
                <a:ea typeface="+mn-ea"/>
                <a:cs typeface="+mn-cs"/>
              </a:rPr>
              <a:t>st</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83907C-1D47-46E0-8421-55B56300D3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35619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sold over 1 million dollars worth of Show N Sell Popcorn not at Kroger's…. places are out there! </a:t>
            </a:r>
          </a:p>
          <a:p>
            <a:r>
              <a:rPr lang="en-US" dirty="0"/>
              <a:t>Don’t forget about springtime fairs, community events, places that are in the book, your chartering organization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DED350-2A60-4900-AC08-59C4E04D74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51078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If you are asking a new Store remember to follow the Scout Oath and Law. If possible have your Scout with you when you ask, or have your Scout make the ask. The worst answer you can get is “no” but if you don’t ask then you will never get a “yes”</a:t>
            </a:r>
          </a:p>
          <a:p>
            <a:pPr marL="171450" indent="-171450">
              <a:buFont typeface="Arial" panose="020B0604020202020204" pitchFamily="34" charset="0"/>
              <a:buChar char="•"/>
            </a:pPr>
            <a:r>
              <a:rPr lang="en-US" dirty="0"/>
              <a:t>Remember that you represent Scouting no matter where you are selling.</a:t>
            </a:r>
          </a:p>
          <a:p>
            <a:pPr marL="171450" indent="-171450">
              <a:buFont typeface="Arial" panose="020B0604020202020204" pitchFamily="34" charset="0"/>
              <a:buChar char="•"/>
            </a:pPr>
            <a:r>
              <a:rPr lang="en-US" dirty="0"/>
              <a:t>Always say thank you!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D0739D-46E6-4E4D-AFCE-4E7CD64FCE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03881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err="1"/>
              <a:t>Korger</a:t>
            </a:r>
            <a:r>
              <a:rPr lang="en-US" dirty="0"/>
              <a:t> has partnered with us again this year. Allowing us to selling Infront of some of the stores. </a:t>
            </a:r>
          </a:p>
          <a:p>
            <a:pPr marL="0" indent="0">
              <a:buFont typeface="Arial" panose="020B0604020202020204" pitchFamily="34" charset="0"/>
              <a:buNone/>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aseline="0" dirty="0"/>
              <a:t>It is a unit’s responsibility to verify (within 24-48 hours) of having a location that the location is confirmed</a:t>
            </a:r>
          </a:p>
          <a:p>
            <a:pPr marL="171450" indent="-171450">
              <a:buFont typeface="Arial" panose="020B0604020202020204" pitchFamily="34" charset="0"/>
              <a:buChar char="•"/>
            </a:pPr>
            <a:r>
              <a:rPr lang="en-US" baseline="0" dirty="0"/>
              <a:t>While not required it is encouraged that units stay within (or close to) Scouting district boundaries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D0739D-46E6-4E4D-AFCE-4E7CD64FCE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43794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If you have a question about a location sign-up then ask </a:t>
            </a:r>
          </a:p>
          <a:p>
            <a:pPr marL="171450" indent="-171450">
              <a:buFont typeface="Arial" panose="020B0604020202020204" pitchFamily="34" charset="0"/>
              <a:buChar char="•"/>
            </a:pPr>
            <a:r>
              <a:rPr lang="en-US" dirty="0"/>
              <a:t>Make sure that the unit coordinates ONE</a:t>
            </a:r>
            <a:r>
              <a:rPr lang="en-US" baseline="0" dirty="0"/>
              <a:t> person within the unit to do the sign-ups.  Otherwise sign-ups maybe cancelled due to a unit signing up for too many locations</a:t>
            </a:r>
          </a:p>
          <a:p>
            <a:pPr marL="171450" indent="-171450">
              <a:buFont typeface="Arial" panose="020B0604020202020204" pitchFamily="34" charset="0"/>
              <a:buChar char="•"/>
            </a:pPr>
            <a:r>
              <a:rPr lang="en-US" baseline="0" dirty="0"/>
              <a:t>Only 4 sites per unit until 2/2/2020</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D0739D-46E6-4E4D-AFCE-4E7CD64FCE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4999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83907C-1D47-46E0-8421-55B56300D3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4404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year we are excited to announce our partnership with TOPGOLF who will be providing the bonus prize for our top sellers and weekly winners. The prize includes one hour of bay time, not valid after 5 pm on Friday or Saturday. A bay comfortable fits 5-6. This would be a great opportunity for Top Selling Scouts with their friends or family.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83907C-1D47-46E0-8421-55B56300D3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39706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register for booths selling at Kroger you will receive an automatic confirmation email from </a:t>
            </a:r>
            <a:r>
              <a:rPr lang="en-US" dirty="0" err="1"/>
              <a:t>GenBooks</a:t>
            </a:r>
            <a:r>
              <a:rPr lang="en-US" dirty="0"/>
              <a:t>. If the unit signs up for too many slots, some of the appointments may deleted. It is important that you check the bookings before you set up the booth.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D0739D-46E6-4E4D-AFCE-4E7CD64FCE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80782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partnered with HEB for other events hosted by the council. </a:t>
            </a:r>
          </a:p>
          <a:p>
            <a:endParaRPr lang="en-US" dirty="0"/>
          </a:p>
          <a:p>
            <a:r>
              <a:rPr lang="en-US" dirty="0"/>
              <a:t>Kroger booths must be scheduled through </a:t>
            </a:r>
            <a:r>
              <a:rPr lang="en-US" dirty="0" err="1"/>
              <a:t>GenBooks</a:t>
            </a:r>
            <a:r>
              <a:rPr lang="en-US" dirty="0"/>
              <a:t>. Selling “booths” are scheduled for four-hour blocks at a time. We have two-week blocks at a time, and share the selling period with the Girl Scouts. </a:t>
            </a:r>
          </a:p>
          <a:p>
            <a:endParaRPr lang="en-US" dirty="0"/>
          </a:p>
          <a:p>
            <a:r>
              <a:rPr lang="en-US" dirty="0"/>
              <a:t>From January 24</a:t>
            </a:r>
            <a:r>
              <a:rPr lang="en-US" baseline="30000" dirty="0"/>
              <a:t>th</a:t>
            </a:r>
            <a:r>
              <a:rPr lang="en-US" dirty="0"/>
              <a:t> at noon until February 2</a:t>
            </a:r>
            <a:r>
              <a:rPr lang="en-US" baseline="30000" dirty="0"/>
              <a:t>nd</a:t>
            </a:r>
            <a:r>
              <a:rPr lang="en-US" dirty="0"/>
              <a:t> every unit will be allowed to sign up for FOUR (4) slots. If a unit signs up for too many, their registration will be deleted. If a slot is deleted, you will receive an email stating it was canceled.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don’t see a Kroger store on the sign up, that store has opted out. DO NOT contact the store manager directly.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Calibri" panose="020F0502020204030204" pitchFamily="34" charset="0"/>
                <a:ea typeface="Calibri" panose="020F0502020204030204" pitchFamily="34" charset="0"/>
                <a:cs typeface="Calibri" panose="020F0502020204030204" pitchFamily="34" charset="0"/>
              </a:rPr>
              <a:t>If a unit believes another unit is at a Kroger during their time slot, DO NOT approach Kroger Management. The correct unit will have a Gen Book confirmation for the time and location.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83907C-1D47-46E0-8421-55B56300D3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49872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Event! Scout Fair will be held at NRG Arena on April 4th. If you have never been to Scout Fair I would like to invite you to come out and either have a booth or just experience the Fair. Scouts from all over the council will be coming together to show off Scouting skills, cooking, working on belt loops, playing games, and having fun. There are also community partners like TOPGOLF, along with area parks and museums, aquatic groups, STEM organizations, and so much more.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83907C-1D47-46E0-8421-55B56300D3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96324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Booths</a:t>
            </a:r>
            <a:r>
              <a:rPr lang="en-US" baseline="0" dirty="0"/>
              <a:t> are free. Let your youth show off something that they love to do as a pack/troop. Simple carnival style games are some of the best booths around! Reach out to </a:t>
            </a:r>
          </a:p>
          <a:p>
            <a:endParaRPr lang="en-US" baseline="0" dirty="0"/>
          </a:p>
          <a:p>
            <a:r>
              <a:rPr lang="en-US" baseline="0" dirty="0"/>
              <a:t>For troops do not forget to get a parking pass for the vehicle pulling the troop’s trailer.  Otherwise both vehicle AND trailer will be charged.</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D0739D-46E6-4E4D-AFCE-4E7CD64FCE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22394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For all Scouts that sell, participate or attend Scout Fair! </a:t>
            </a:r>
          </a:p>
          <a:p>
            <a:pPr marL="0" indent="0">
              <a:buNone/>
            </a:pPr>
            <a:r>
              <a:rPr lang="en-US" dirty="0"/>
              <a:t>Distributed on Scout Fair Day! At the Fair your District Executive will have the patches. It will be important to know how many Scouts participated in the sale so they can get you the correct number of patches.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83907C-1D47-46E0-8421-55B56300D3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7317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Dismiss to </a:t>
            </a:r>
            <a:r>
              <a:rPr lang="en-US"/>
              <a:t>get supplies.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83907C-1D47-46E0-8421-55B56300D3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2430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heard you! We added to the book. There are several new partners in the book this year. We focused on where families go and places that would hopefully help entice customers to support. </a:t>
            </a:r>
            <a:br>
              <a:rPr lang="en-US" dirty="0"/>
            </a:br>
            <a:endParaRPr lang="en-US" dirty="0"/>
          </a:p>
          <a:p>
            <a:endParaRPr lang="en-US" dirty="0"/>
          </a:p>
          <a:p>
            <a:r>
              <a:rPr lang="en-US" dirty="0"/>
              <a:t>We again partnered with Kroger. Kroger generously is offering to IN STORE coupons along with two online coupons. Kroger is also allowing us to sell in front of certain Kroger stores, but more on that later.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83907C-1D47-46E0-8421-55B56300D3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4855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Tonight we will be passing out all of the materials you need to kick of the sale with your unit.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83907C-1D47-46E0-8421-55B56300D3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238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Coupon Books are risk free. Tonight you will check out books. As the Scouts sell the books to friends, family, neighbors, and storefronts, you will collect the money and turn in. The earlier you turn in the profits the more commission the unit will receive.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83907C-1D47-46E0-8421-55B56300D3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58893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Commission Breakdown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30% Base Commission for all money turned in on or before April 4</a:t>
            </a:r>
            <a:r>
              <a:rPr lang="en-US" baseline="30000" dirty="0"/>
              <a:t>th</a:t>
            </a:r>
            <a:r>
              <a:rPr lang="en-US" dirty="0"/>
              <a:t>. 10% Addition Commission if your unit participates by hosting a booth at Scout Fair. The earlier you turn in the more money back the unit will earn.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3/5/2020 – 5%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3/19/20 -3%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3/30/20 – 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At the end of the sale the number of books checked out to the unit must equal the amount of money turned in/ books returned/ or a combination of.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83907C-1D47-46E0-8421-55B56300D3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1676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83907C-1D47-46E0-8421-55B56300D3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5454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keep track of which Scout has how many books, and how much money each Scout has turned in. There are some tools on the council website that will help you with this. It is important for the parents of the Scouts to understand that either the books or the money (or a combination of the two) need to be turned back into you as the unit chair.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83907C-1D47-46E0-8421-55B56300D3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4397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envelopes are designed so that you can check out 15 books to each Scout. Once the Scout has sold the 15 books, they can return the envelope with the money and you can take their information to register them as a “Super Seller” </a:t>
            </a:r>
          </a:p>
          <a:p>
            <a:r>
              <a:rPr lang="en-US" dirty="0"/>
              <a:t>Once they turn in the profit </a:t>
            </a:r>
            <a:r>
              <a:rPr lang="en-US" dirty="0" err="1"/>
              <a:t>fro</a:t>
            </a:r>
            <a:r>
              <a:rPr lang="en-US" dirty="0"/>
              <a:t> their first 15 books you can reissue more to them. </a:t>
            </a:r>
          </a:p>
          <a:p>
            <a:endParaRPr lang="en-US" dirty="0"/>
          </a:p>
          <a:p>
            <a:r>
              <a:rPr lang="en-US" dirty="0"/>
              <a:t>The envelope has a place for Scouts to write down their goals and a place for turn in deadlines for parents.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83907C-1D47-46E0-8421-55B56300D3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71257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3887D-CF9A-4CDA-9F28-153C15AE75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7CCEC33-D8EC-4EEA-AB90-E8E7E02146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E1395B-9B65-49F0-B483-3F4DD9D0E150}"/>
              </a:ext>
            </a:extLst>
          </p:cNvPr>
          <p:cNvSpPr>
            <a:spLocks noGrp="1"/>
          </p:cNvSpPr>
          <p:nvPr>
            <p:ph type="dt" sz="half" idx="10"/>
          </p:nvPr>
        </p:nvSpPr>
        <p:spPr/>
        <p:txBody>
          <a:bodyPr/>
          <a:lstStyle/>
          <a:p>
            <a:fld id="{7D7EEBA7-C1C9-404D-823A-9684189F7F3F}" type="datetimeFigureOut">
              <a:rPr lang="en-US" smtClean="0"/>
              <a:t>1/24/2020</a:t>
            </a:fld>
            <a:endParaRPr lang="en-US"/>
          </a:p>
        </p:txBody>
      </p:sp>
      <p:sp>
        <p:nvSpPr>
          <p:cNvPr id="5" name="Footer Placeholder 4">
            <a:extLst>
              <a:ext uri="{FF2B5EF4-FFF2-40B4-BE49-F238E27FC236}">
                <a16:creationId xmlns:a16="http://schemas.microsoft.com/office/drawing/2014/main" id="{AFC9711E-7514-4C6E-9B0C-15700AC15D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4E81D4-9091-4AF5-9192-75C3BD2E4DD8}"/>
              </a:ext>
            </a:extLst>
          </p:cNvPr>
          <p:cNvSpPr>
            <a:spLocks noGrp="1"/>
          </p:cNvSpPr>
          <p:nvPr>
            <p:ph type="sldNum" sz="quarter" idx="12"/>
          </p:nvPr>
        </p:nvSpPr>
        <p:spPr/>
        <p:txBody>
          <a:bodyPr/>
          <a:lstStyle/>
          <a:p>
            <a:fld id="{1C763BED-29C4-4B69-8686-E5E34BD772CE}" type="slidenum">
              <a:rPr lang="en-US" smtClean="0"/>
              <a:t>‹#›</a:t>
            </a:fld>
            <a:endParaRPr lang="en-US"/>
          </a:p>
        </p:txBody>
      </p:sp>
    </p:spTree>
    <p:extLst>
      <p:ext uri="{BB962C8B-B14F-4D97-AF65-F5344CB8AC3E}">
        <p14:creationId xmlns:p14="http://schemas.microsoft.com/office/powerpoint/2010/main" val="529991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5D944-ECB6-40B3-9AD6-A8B46353A3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CF78FB1-5FE7-40FD-864B-BCC9319F78A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78D415-5425-45BE-8CAE-270ED892DB25}"/>
              </a:ext>
            </a:extLst>
          </p:cNvPr>
          <p:cNvSpPr>
            <a:spLocks noGrp="1"/>
          </p:cNvSpPr>
          <p:nvPr>
            <p:ph type="dt" sz="half" idx="10"/>
          </p:nvPr>
        </p:nvSpPr>
        <p:spPr/>
        <p:txBody>
          <a:bodyPr/>
          <a:lstStyle/>
          <a:p>
            <a:fld id="{7D7EEBA7-C1C9-404D-823A-9684189F7F3F}" type="datetimeFigureOut">
              <a:rPr lang="en-US" smtClean="0"/>
              <a:t>1/24/2020</a:t>
            </a:fld>
            <a:endParaRPr lang="en-US"/>
          </a:p>
        </p:txBody>
      </p:sp>
      <p:sp>
        <p:nvSpPr>
          <p:cNvPr id="5" name="Footer Placeholder 4">
            <a:extLst>
              <a:ext uri="{FF2B5EF4-FFF2-40B4-BE49-F238E27FC236}">
                <a16:creationId xmlns:a16="http://schemas.microsoft.com/office/drawing/2014/main" id="{825021D4-76AC-4484-96F3-0847F29C4C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D61311-A6F1-492F-A100-EB2F20B3A878}"/>
              </a:ext>
            </a:extLst>
          </p:cNvPr>
          <p:cNvSpPr>
            <a:spLocks noGrp="1"/>
          </p:cNvSpPr>
          <p:nvPr>
            <p:ph type="sldNum" sz="quarter" idx="12"/>
          </p:nvPr>
        </p:nvSpPr>
        <p:spPr/>
        <p:txBody>
          <a:bodyPr/>
          <a:lstStyle/>
          <a:p>
            <a:fld id="{1C763BED-29C4-4B69-8686-E5E34BD772CE}" type="slidenum">
              <a:rPr lang="en-US" smtClean="0"/>
              <a:t>‹#›</a:t>
            </a:fld>
            <a:endParaRPr lang="en-US"/>
          </a:p>
        </p:txBody>
      </p:sp>
    </p:spTree>
    <p:extLst>
      <p:ext uri="{BB962C8B-B14F-4D97-AF65-F5344CB8AC3E}">
        <p14:creationId xmlns:p14="http://schemas.microsoft.com/office/powerpoint/2010/main" val="2169061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B0E0F8-28B8-408D-9ACB-5020DB0980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F4A1875-C3FE-468E-8DD3-E66DAA66521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7678B8-FE27-4780-BEA9-F564EA39945A}"/>
              </a:ext>
            </a:extLst>
          </p:cNvPr>
          <p:cNvSpPr>
            <a:spLocks noGrp="1"/>
          </p:cNvSpPr>
          <p:nvPr>
            <p:ph type="dt" sz="half" idx="10"/>
          </p:nvPr>
        </p:nvSpPr>
        <p:spPr/>
        <p:txBody>
          <a:bodyPr/>
          <a:lstStyle/>
          <a:p>
            <a:fld id="{7D7EEBA7-C1C9-404D-823A-9684189F7F3F}" type="datetimeFigureOut">
              <a:rPr lang="en-US" smtClean="0"/>
              <a:t>1/24/2020</a:t>
            </a:fld>
            <a:endParaRPr lang="en-US"/>
          </a:p>
        </p:txBody>
      </p:sp>
      <p:sp>
        <p:nvSpPr>
          <p:cNvPr id="5" name="Footer Placeholder 4">
            <a:extLst>
              <a:ext uri="{FF2B5EF4-FFF2-40B4-BE49-F238E27FC236}">
                <a16:creationId xmlns:a16="http://schemas.microsoft.com/office/drawing/2014/main" id="{7901198B-6B0C-4E67-963B-E6833E9E06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16B4B2-285D-4D48-AD28-4B6B319BB92E}"/>
              </a:ext>
            </a:extLst>
          </p:cNvPr>
          <p:cNvSpPr>
            <a:spLocks noGrp="1"/>
          </p:cNvSpPr>
          <p:nvPr>
            <p:ph type="sldNum" sz="quarter" idx="12"/>
          </p:nvPr>
        </p:nvSpPr>
        <p:spPr/>
        <p:txBody>
          <a:bodyPr/>
          <a:lstStyle/>
          <a:p>
            <a:fld id="{1C763BED-29C4-4B69-8686-E5E34BD772CE}" type="slidenum">
              <a:rPr lang="en-US" smtClean="0"/>
              <a:t>‹#›</a:t>
            </a:fld>
            <a:endParaRPr lang="en-US"/>
          </a:p>
        </p:txBody>
      </p:sp>
    </p:spTree>
    <p:extLst>
      <p:ext uri="{BB962C8B-B14F-4D97-AF65-F5344CB8AC3E}">
        <p14:creationId xmlns:p14="http://schemas.microsoft.com/office/powerpoint/2010/main" val="2227683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C1F18-5F1F-4F29-B438-4F7498DB6B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7D6C53-ADC3-4CFA-B9E1-87D2C6E828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925F9F-30D1-4E62-9352-3BBEC6CEA5D9}"/>
              </a:ext>
            </a:extLst>
          </p:cNvPr>
          <p:cNvSpPr>
            <a:spLocks noGrp="1"/>
          </p:cNvSpPr>
          <p:nvPr>
            <p:ph type="dt" sz="half" idx="10"/>
          </p:nvPr>
        </p:nvSpPr>
        <p:spPr/>
        <p:txBody>
          <a:bodyPr/>
          <a:lstStyle/>
          <a:p>
            <a:fld id="{7D7EEBA7-C1C9-404D-823A-9684189F7F3F}" type="datetimeFigureOut">
              <a:rPr lang="en-US" smtClean="0"/>
              <a:t>1/24/2020</a:t>
            </a:fld>
            <a:endParaRPr lang="en-US"/>
          </a:p>
        </p:txBody>
      </p:sp>
      <p:sp>
        <p:nvSpPr>
          <p:cNvPr id="5" name="Footer Placeholder 4">
            <a:extLst>
              <a:ext uri="{FF2B5EF4-FFF2-40B4-BE49-F238E27FC236}">
                <a16:creationId xmlns:a16="http://schemas.microsoft.com/office/drawing/2014/main" id="{A1356007-C9C4-4DA8-8EFA-ED0A0FC27C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FCDD81-DBE4-498E-947F-2EF63C36E617}"/>
              </a:ext>
            </a:extLst>
          </p:cNvPr>
          <p:cNvSpPr>
            <a:spLocks noGrp="1"/>
          </p:cNvSpPr>
          <p:nvPr>
            <p:ph type="sldNum" sz="quarter" idx="12"/>
          </p:nvPr>
        </p:nvSpPr>
        <p:spPr/>
        <p:txBody>
          <a:bodyPr/>
          <a:lstStyle/>
          <a:p>
            <a:fld id="{1C763BED-29C4-4B69-8686-E5E34BD772CE}" type="slidenum">
              <a:rPr lang="en-US" smtClean="0"/>
              <a:t>‹#›</a:t>
            </a:fld>
            <a:endParaRPr lang="en-US"/>
          </a:p>
        </p:txBody>
      </p:sp>
    </p:spTree>
    <p:extLst>
      <p:ext uri="{BB962C8B-B14F-4D97-AF65-F5344CB8AC3E}">
        <p14:creationId xmlns:p14="http://schemas.microsoft.com/office/powerpoint/2010/main" val="1237439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A88EF-BC60-4930-AEB9-CFE77360A7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E048F8B-EF03-4FF4-AEF9-B6763AE387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DA8DC5-7B47-413E-A7DD-05F251915E42}"/>
              </a:ext>
            </a:extLst>
          </p:cNvPr>
          <p:cNvSpPr>
            <a:spLocks noGrp="1"/>
          </p:cNvSpPr>
          <p:nvPr>
            <p:ph type="dt" sz="half" idx="10"/>
          </p:nvPr>
        </p:nvSpPr>
        <p:spPr/>
        <p:txBody>
          <a:bodyPr/>
          <a:lstStyle/>
          <a:p>
            <a:fld id="{7D7EEBA7-C1C9-404D-823A-9684189F7F3F}" type="datetimeFigureOut">
              <a:rPr lang="en-US" smtClean="0"/>
              <a:t>1/24/2020</a:t>
            </a:fld>
            <a:endParaRPr lang="en-US"/>
          </a:p>
        </p:txBody>
      </p:sp>
      <p:sp>
        <p:nvSpPr>
          <p:cNvPr id="5" name="Footer Placeholder 4">
            <a:extLst>
              <a:ext uri="{FF2B5EF4-FFF2-40B4-BE49-F238E27FC236}">
                <a16:creationId xmlns:a16="http://schemas.microsoft.com/office/drawing/2014/main" id="{A5BA4B53-E04C-49C2-8764-FCF0868FA9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70827E-3ED7-46D0-A516-E22CC8C95222}"/>
              </a:ext>
            </a:extLst>
          </p:cNvPr>
          <p:cNvSpPr>
            <a:spLocks noGrp="1"/>
          </p:cNvSpPr>
          <p:nvPr>
            <p:ph type="sldNum" sz="quarter" idx="12"/>
          </p:nvPr>
        </p:nvSpPr>
        <p:spPr/>
        <p:txBody>
          <a:bodyPr/>
          <a:lstStyle/>
          <a:p>
            <a:fld id="{1C763BED-29C4-4B69-8686-E5E34BD772CE}" type="slidenum">
              <a:rPr lang="en-US" smtClean="0"/>
              <a:t>‹#›</a:t>
            </a:fld>
            <a:endParaRPr lang="en-US"/>
          </a:p>
        </p:txBody>
      </p:sp>
    </p:spTree>
    <p:extLst>
      <p:ext uri="{BB962C8B-B14F-4D97-AF65-F5344CB8AC3E}">
        <p14:creationId xmlns:p14="http://schemas.microsoft.com/office/powerpoint/2010/main" val="22232987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D1289-4DF3-4550-AA08-818F00B8AD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73D17B-E0AA-4869-A1F0-3F038574BE0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B73F6A-7FB8-43FF-865E-89A4A7A3EE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05B1D7-EF16-4B34-BDB3-3369C88A4B46}"/>
              </a:ext>
            </a:extLst>
          </p:cNvPr>
          <p:cNvSpPr>
            <a:spLocks noGrp="1"/>
          </p:cNvSpPr>
          <p:nvPr>
            <p:ph type="dt" sz="half" idx="10"/>
          </p:nvPr>
        </p:nvSpPr>
        <p:spPr/>
        <p:txBody>
          <a:bodyPr/>
          <a:lstStyle/>
          <a:p>
            <a:fld id="{7D7EEBA7-C1C9-404D-823A-9684189F7F3F}" type="datetimeFigureOut">
              <a:rPr lang="en-US" smtClean="0"/>
              <a:t>1/24/2020</a:t>
            </a:fld>
            <a:endParaRPr lang="en-US"/>
          </a:p>
        </p:txBody>
      </p:sp>
      <p:sp>
        <p:nvSpPr>
          <p:cNvPr id="6" name="Footer Placeholder 5">
            <a:extLst>
              <a:ext uri="{FF2B5EF4-FFF2-40B4-BE49-F238E27FC236}">
                <a16:creationId xmlns:a16="http://schemas.microsoft.com/office/drawing/2014/main" id="{098897A2-7B62-4913-AF27-17D0C6548E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7C6110-3E2A-46C1-A6C5-D8DBF3C59D91}"/>
              </a:ext>
            </a:extLst>
          </p:cNvPr>
          <p:cNvSpPr>
            <a:spLocks noGrp="1"/>
          </p:cNvSpPr>
          <p:nvPr>
            <p:ph type="sldNum" sz="quarter" idx="12"/>
          </p:nvPr>
        </p:nvSpPr>
        <p:spPr/>
        <p:txBody>
          <a:bodyPr/>
          <a:lstStyle/>
          <a:p>
            <a:fld id="{1C763BED-29C4-4B69-8686-E5E34BD772CE}" type="slidenum">
              <a:rPr lang="en-US" smtClean="0"/>
              <a:t>‹#›</a:t>
            </a:fld>
            <a:endParaRPr lang="en-US"/>
          </a:p>
        </p:txBody>
      </p:sp>
    </p:spTree>
    <p:extLst>
      <p:ext uri="{BB962C8B-B14F-4D97-AF65-F5344CB8AC3E}">
        <p14:creationId xmlns:p14="http://schemas.microsoft.com/office/powerpoint/2010/main" val="2930699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F1D61-4674-4A9A-8D23-0AFC752BDF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D970198-BA63-436C-A616-E2493A56D8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938680-CF15-4A1F-903D-B2F58ADDB11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F10889B-9B66-4CB8-975D-DD4B2D7988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AD6723-D871-48EB-8D6F-5C52E43738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53A3877-0728-4BF5-82D6-A53ABACA3F40}"/>
              </a:ext>
            </a:extLst>
          </p:cNvPr>
          <p:cNvSpPr>
            <a:spLocks noGrp="1"/>
          </p:cNvSpPr>
          <p:nvPr>
            <p:ph type="dt" sz="half" idx="10"/>
          </p:nvPr>
        </p:nvSpPr>
        <p:spPr/>
        <p:txBody>
          <a:bodyPr/>
          <a:lstStyle/>
          <a:p>
            <a:fld id="{7D7EEBA7-C1C9-404D-823A-9684189F7F3F}" type="datetimeFigureOut">
              <a:rPr lang="en-US" smtClean="0"/>
              <a:t>1/24/2020</a:t>
            </a:fld>
            <a:endParaRPr lang="en-US"/>
          </a:p>
        </p:txBody>
      </p:sp>
      <p:sp>
        <p:nvSpPr>
          <p:cNvPr id="8" name="Footer Placeholder 7">
            <a:extLst>
              <a:ext uri="{FF2B5EF4-FFF2-40B4-BE49-F238E27FC236}">
                <a16:creationId xmlns:a16="http://schemas.microsoft.com/office/drawing/2014/main" id="{2042A87F-9038-426E-BFF7-A2B38F796B8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F812FCD-CCF9-428C-874D-FE15143D6F75}"/>
              </a:ext>
            </a:extLst>
          </p:cNvPr>
          <p:cNvSpPr>
            <a:spLocks noGrp="1"/>
          </p:cNvSpPr>
          <p:nvPr>
            <p:ph type="sldNum" sz="quarter" idx="12"/>
          </p:nvPr>
        </p:nvSpPr>
        <p:spPr/>
        <p:txBody>
          <a:bodyPr/>
          <a:lstStyle/>
          <a:p>
            <a:fld id="{1C763BED-29C4-4B69-8686-E5E34BD772CE}" type="slidenum">
              <a:rPr lang="en-US" smtClean="0"/>
              <a:t>‹#›</a:t>
            </a:fld>
            <a:endParaRPr lang="en-US"/>
          </a:p>
        </p:txBody>
      </p:sp>
    </p:spTree>
    <p:extLst>
      <p:ext uri="{BB962C8B-B14F-4D97-AF65-F5344CB8AC3E}">
        <p14:creationId xmlns:p14="http://schemas.microsoft.com/office/powerpoint/2010/main" val="416310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F194E-DCFA-4DC7-8C7A-3E2CA678BD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177F4B-FC5F-4092-9135-C635D0DB48DB}"/>
              </a:ext>
            </a:extLst>
          </p:cNvPr>
          <p:cNvSpPr>
            <a:spLocks noGrp="1"/>
          </p:cNvSpPr>
          <p:nvPr>
            <p:ph type="dt" sz="half" idx="10"/>
          </p:nvPr>
        </p:nvSpPr>
        <p:spPr/>
        <p:txBody>
          <a:bodyPr/>
          <a:lstStyle/>
          <a:p>
            <a:fld id="{7D7EEBA7-C1C9-404D-823A-9684189F7F3F}" type="datetimeFigureOut">
              <a:rPr lang="en-US" smtClean="0"/>
              <a:t>1/24/2020</a:t>
            </a:fld>
            <a:endParaRPr lang="en-US"/>
          </a:p>
        </p:txBody>
      </p:sp>
      <p:sp>
        <p:nvSpPr>
          <p:cNvPr id="4" name="Footer Placeholder 3">
            <a:extLst>
              <a:ext uri="{FF2B5EF4-FFF2-40B4-BE49-F238E27FC236}">
                <a16:creationId xmlns:a16="http://schemas.microsoft.com/office/drawing/2014/main" id="{DF3DB103-4C86-4056-8903-0C155D16BF8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D4E5FEC-451D-4952-9A10-EB4054082AC8}"/>
              </a:ext>
            </a:extLst>
          </p:cNvPr>
          <p:cNvSpPr>
            <a:spLocks noGrp="1"/>
          </p:cNvSpPr>
          <p:nvPr>
            <p:ph type="sldNum" sz="quarter" idx="12"/>
          </p:nvPr>
        </p:nvSpPr>
        <p:spPr/>
        <p:txBody>
          <a:bodyPr/>
          <a:lstStyle/>
          <a:p>
            <a:fld id="{1C763BED-29C4-4B69-8686-E5E34BD772CE}" type="slidenum">
              <a:rPr lang="en-US" smtClean="0"/>
              <a:t>‹#›</a:t>
            </a:fld>
            <a:endParaRPr lang="en-US"/>
          </a:p>
        </p:txBody>
      </p:sp>
    </p:spTree>
    <p:extLst>
      <p:ext uri="{BB962C8B-B14F-4D97-AF65-F5344CB8AC3E}">
        <p14:creationId xmlns:p14="http://schemas.microsoft.com/office/powerpoint/2010/main" val="3691907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B8A36F-6338-499E-A8D5-2FF82687C091}"/>
              </a:ext>
            </a:extLst>
          </p:cNvPr>
          <p:cNvSpPr>
            <a:spLocks noGrp="1"/>
          </p:cNvSpPr>
          <p:nvPr>
            <p:ph type="dt" sz="half" idx="10"/>
          </p:nvPr>
        </p:nvSpPr>
        <p:spPr/>
        <p:txBody>
          <a:bodyPr/>
          <a:lstStyle/>
          <a:p>
            <a:fld id="{7D7EEBA7-C1C9-404D-823A-9684189F7F3F}" type="datetimeFigureOut">
              <a:rPr lang="en-US" smtClean="0"/>
              <a:t>1/24/2020</a:t>
            </a:fld>
            <a:endParaRPr lang="en-US"/>
          </a:p>
        </p:txBody>
      </p:sp>
      <p:sp>
        <p:nvSpPr>
          <p:cNvPr id="3" name="Footer Placeholder 2">
            <a:extLst>
              <a:ext uri="{FF2B5EF4-FFF2-40B4-BE49-F238E27FC236}">
                <a16:creationId xmlns:a16="http://schemas.microsoft.com/office/drawing/2014/main" id="{45C04386-BE96-46CA-BEDF-100C5EAA97F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268F506-E8BE-4C28-8CC3-373D074224DF}"/>
              </a:ext>
            </a:extLst>
          </p:cNvPr>
          <p:cNvSpPr>
            <a:spLocks noGrp="1"/>
          </p:cNvSpPr>
          <p:nvPr>
            <p:ph type="sldNum" sz="quarter" idx="12"/>
          </p:nvPr>
        </p:nvSpPr>
        <p:spPr/>
        <p:txBody>
          <a:bodyPr/>
          <a:lstStyle/>
          <a:p>
            <a:fld id="{1C763BED-29C4-4B69-8686-E5E34BD772CE}" type="slidenum">
              <a:rPr lang="en-US" smtClean="0"/>
              <a:t>‹#›</a:t>
            </a:fld>
            <a:endParaRPr lang="en-US"/>
          </a:p>
        </p:txBody>
      </p:sp>
    </p:spTree>
    <p:extLst>
      <p:ext uri="{BB962C8B-B14F-4D97-AF65-F5344CB8AC3E}">
        <p14:creationId xmlns:p14="http://schemas.microsoft.com/office/powerpoint/2010/main" val="1015786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1A987-25BD-4D48-87FA-955FF81F1F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2D0763D-EF6F-4626-BACF-1628CEF95E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B57DC02-6CF9-47B6-946F-FC9D30DB87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A2DB3A-B061-4BA8-806B-5BF8C008AE92}"/>
              </a:ext>
            </a:extLst>
          </p:cNvPr>
          <p:cNvSpPr>
            <a:spLocks noGrp="1"/>
          </p:cNvSpPr>
          <p:nvPr>
            <p:ph type="dt" sz="half" idx="10"/>
          </p:nvPr>
        </p:nvSpPr>
        <p:spPr/>
        <p:txBody>
          <a:bodyPr/>
          <a:lstStyle/>
          <a:p>
            <a:fld id="{7D7EEBA7-C1C9-404D-823A-9684189F7F3F}" type="datetimeFigureOut">
              <a:rPr lang="en-US" smtClean="0"/>
              <a:t>1/24/2020</a:t>
            </a:fld>
            <a:endParaRPr lang="en-US"/>
          </a:p>
        </p:txBody>
      </p:sp>
      <p:sp>
        <p:nvSpPr>
          <p:cNvPr id="6" name="Footer Placeholder 5">
            <a:extLst>
              <a:ext uri="{FF2B5EF4-FFF2-40B4-BE49-F238E27FC236}">
                <a16:creationId xmlns:a16="http://schemas.microsoft.com/office/drawing/2014/main" id="{2E85C40C-69C4-4E2F-A0BD-C83AAC211E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C8AA69-09B6-444D-8CE6-F5B0566DB18B}"/>
              </a:ext>
            </a:extLst>
          </p:cNvPr>
          <p:cNvSpPr>
            <a:spLocks noGrp="1"/>
          </p:cNvSpPr>
          <p:nvPr>
            <p:ph type="sldNum" sz="quarter" idx="12"/>
          </p:nvPr>
        </p:nvSpPr>
        <p:spPr/>
        <p:txBody>
          <a:bodyPr/>
          <a:lstStyle/>
          <a:p>
            <a:fld id="{1C763BED-29C4-4B69-8686-E5E34BD772CE}" type="slidenum">
              <a:rPr lang="en-US" smtClean="0"/>
              <a:t>‹#›</a:t>
            </a:fld>
            <a:endParaRPr lang="en-US"/>
          </a:p>
        </p:txBody>
      </p:sp>
    </p:spTree>
    <p:extLst>
      <p:ext uri="{BB962C8B-B14F-4D97-AF65-F5344CB8AC3E}">
        <p14:creationId xmlns:p14="http://schemas.microsoft.com/office/powerpoint/2010/main" val="1446641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6D603-30DF-43E3-AFB4-CF647FCA6B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65AFB1-DF7C-4FCB-889B-6C136AA5D6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3B2235-B0EB-4158-81DD-8B953DF208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8F5D73-2795-4FEC-A481-9C61283DA705}"/>
              </a:ext>
            </a:extLst>
          </p:cNvPr>
          <p:cNvSpPr>
            <a:spLocks noGrp="1"/>
          </p:cNvSpPr>
          <p:nvPr>
            <p:ph type="dt" sz="half" idx="10"/>
          </p:nvPr>
        </p:nvSpPr>
        <p:spPr/>
        <p:txBody>
          <a:bodyPr/>
          <a:lstStyle/>
          <a:p>
            <a:fld id="{7D7EEBA7-C1C9-404D-823A-9684189F7F3F}" type="datetimeFigureOut">
              <a:rPr lang="en-US" smtClean="0"/>
              <a:t>1/24/2020</a:t>
            </a:fld>
            <a:endParaRPr lang="en-US"/>
          </a:p>
        </p:txBody>
      </p:sp>
      <p:sp>
        <p:nvSpPr>
          <p:cNvPr id="6" name="Footer Placeholder 5">
            <a:extLst>
              <a:ext uri="{FF2B5EF4-FFF2-40B4-BE49-F238E27FC236}">
                <a16:creationId xmlns:a16="http://schemas.microsoft.com/office/drawing/2014/main" id="{ABBFBCEF-E8A4-46CD-A0AD-4CC554E260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EB37AD-76C9-4E94-8E65-2E6947E4A7BF}"/>
              </a:ext>
            </a:extLst>
          </p:cNvPr>
          <p:cNvSpPr>
            <a:spLocks noGrp="1"/>
          </p:cNvSpPr>
          <p:nvPr>
            <p:ph type="sldNum" sz="quarter" idx="12"/>
          </p:nvPr>
        </p:nvSpPr>
        <p:spPr/>
        <p:txBody>
          <a:bodyPr/>
          <a:lstStyle/>
          <a:p>
            <a:fld id="{1C763BED-29C4-4B69-8686-E5E34BD772CE}" type="slidenum">
              <a:rPr lang="en-US" smtClean="0"/>
              <a:t>‹#›</a:t>
            </a:fld>
            <a:endParaRPr lang="en-US"/>
          </a:p>
        </p:txBody>
      </p:sp>
    </p:spTree>
    <p:extLst>
      <p:ext uri="{BB962C8B-B14F-4D97-AF65-F5344CB8AC3E}">
        <p14:creationId xmlns:p14="http://schemas.microsoft.com/office/powerpoint/2010/main" val="1662394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A9027C-8C18-4C43-97F4-3BA73739A5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46253A-155B-415C-A47A-921E19D82F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907DF-2AF0-4158-943D-540E92F936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7EEBA7-C1C9-404D-823A-9684189F7F3F}" type="datetimeFigureOut">
              <a:rPr lang="en-US" smtClean="0"/>
              <a:t>1/24/2020</a:t>
            </a:fld>
            <a:endParaRPr lang="en-US"/>
          </a:p>
        </p:txBody>
      </p:sp>
      <p:sp>
        <p:nvSpPr>
          <p:cNvPr id="5" name="Footer Placeholder 4">
            <a:extLst>
              <a:ext uri="{FF2B5EF4-FFF2-40B4-BE49-F238E27FC236}">
                <a16:creationId xmlns:a16="http://schemas.microsoft.com/office/drawing/2014/main" id="{E2A871FD-29C8-4239-B79B-6980F81F0C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DF08F2-CC06-4382-9FA3-49423A28F6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763BED-29C4-4B69-8686-E5E34BD772CE}" type="slidenum">
              <a:rPr lang="en-US" smtClean="0"/>
              <a:t>‹#›</a:t>
            </a:fld>
            <a:endParaRPr lang="en-US"/>
          </a:p>
        </p:txBody>
      </p:sp>
    </p:spTree>
    <p:extLst>
      <p:ext uri="{BB962C8B-B14F-4D97-AF65-F5344CB8AC3E}">
        <p14:creationId xmlns:p14="http://schemas.microsoft.com/office/powerpoint/2010/main" val="39461857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samhoustonbsa.org/scout-fair-leader-page"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g"/><Relationship Id="rId9"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hyperlink" Target="https://samhoustonbsa.doubleknot.com/event/2020-scout-fair-unit-booth-registration/2610399"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gif"/><Relationship Id="rId7" Type="http://schemas.openxmlformats.org/officeDocument/2006/relationships/image" Target="../media/image7.png"/><Relationship Id="rId12"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gif"/><Relationship Id="rId9"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D7D11B13-2142-4456-9A4E-1C9286FC28C6}"/>
              </a:ext>
            </a:extLst>
          </p:cNvPr>
          <p:cNvPicPr>
            <a:picLocks noChangeAspect="1"/>
          </p:cNvPicPr>
          <p:nvPr/>
        </p:nvPicPr>
        <p:blipFill>
          <a:blip r:embed="rId4"/>
          <a:stretch>
            <a:fillRect/>
          </a:stretch>
        </p:blipFill>
        <p:spPr>
          <a:xfrm>
            <a:off x="6955856" y="690119"/>
            <a:ext cx="3890072" cy="4034505"/>
          </a:xfrm>
          <a:prstGeom prst="rect">
            <a:avLst/>
          </a:prstGeom>
        </p:spPr>
      </p:pic>
      <p:sp>
        <p:nvSpPr>
          <p:cNvPr id="2" name="Title 1">
            <a:extLst>
              <a:ext uri="{FF2B5EF4-FFF2-40B4-BE49-F238E27FC236}">
                <a16:creationId xmlns:a16="http://schemas.microsoft.com/office/drawing/2014/main" id="{AF0E9A3D-B5F0-41C2-9FF0-02EB7B6C6EF3}"/>
              </a:ext>
            </a:extLst>
          </p:cNvPr>
          <p:cNvSpPr>
            <a:spLocks noGrp="1"/>
          </p:cNvSpPr>
          <p:nvPr>
            <p:ph type="title"/>
          </p:nvPr>
        </p:nvSpPr>
        <p:spPr>
          <a:xfrm>
            <a:off x="640079" y="2053641"/>
            <a:ext cx="3669161" cy="2760098"/>
          </a:xfrm>
        </p:spPr>
        <p:txBody>
          <a:bodyPr>
            <a:normAutofit/>
          </a:bodyPr>
          <a:lstStyle/>
          <a:p>
            <a:pPr algn="ctr"/>
            <a:r>
              <a:rPr lang="en-US" dirty="0">
                <a:solidFill>
                  <a:srgbClr val="FFFFFF"/>
                </a:solidFill>
              </a:rPr>
              <a:t>Scout Fair </a:t>
            </a:r>
            <a:br>
              <a:rPr lang="en-US" dirty="0">
                <a:solidFill>
                  <a:srgbClr val="FFFFFF"/>
                </a:solidFill>
              </a:rPr>
            </a:br>
            <a:r>
              <a:rPr lang="en-US" dirty="0">
                <a:solidFill>
                  <a:srgbClr val="FFFFFF"/>
                </a:solidFill>
              </a:rPr>
              <a:t>2020</a:t>
            </a:r>
            <a:br>
              <a:rPr lang="en-US" dirty="0">
                <a:solidFill>
                  <a:srgbClr val="FFFFFF"/>
                </a:solidFill>
              </a:rPr>
            </a:br>
            <a:r>
              <a:rPr lang="en-US" sz="2400" dirty="0">
                <a:solidFill>
                  <a:srgbClr val="FFFFFF"/>
                </a:solidFill>
              </a:rPr>
              <a:t>TEE IT UP WITH SCOUTING</a:t>
            </a:r>
            <a:endParaRPr lang="en-US" dirty="0">
              <a:solidFill>
                <a:srgbClr val="FFFFFF"/>
              </a:solidFill>
            </a:endParaRPr>
          </a:p>
        </p:txBody>
      </p:sp>
      <p:sp>
        <p:nvSpPr>
          <p:cNvPr id="3" name="TextBox 2">
            <a:extLst>
              <a:ext uri="{FF2B5EF4-FFF2-40B4-BE49-F238E27FC236}">
                <a16:creationId xmlns:a16="http://schemas.microsoft.com/office/drawing/2014/main" id="{FCEE5163-BF24-47D2-AFB6-3BA0B9F520E8}"/>
              </a:ext>
            </a:extLst>
          </p:cNvPr>
          <p:cNvSpPr txBox="1"/>
          <p:nvPr/>
        </p:nvSpPr>
        <p:spPr>
          <a:xfrm>
            <a:off x="6418321" y="4490573"/>
            <a:ext cx="496514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April 4, 2020 </a:t>
            </a:r>
          </a:p>
        </p:txBody>
      </p:sp>
    </p:spTree>
    <p:extLst>
      <p:ext uri="{BB962C8B-B14F-4D97-AF65-F5344CB8AC3E}">
        <p14:creationId xmlns:p14="http://schemas.microsoft.com/office/powerpoint/2010/main" val="21604211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B55FA-756C-45EE-9C86-9CDF747ADB33}"/>
              </a:ext>
            </a:extLst>
          </p:cNvPr>
          <p:cNvSpPr>
            <a:spLocks noGrp="1"/>
          </p:cNvSpPr>
          <p:nvPr>
            <p:ph type="title"/>
          </p:nvPr>
        </p:nvSpPr>
        <p:spPr/>
        <p:txBody>
          <a:bodyPr/>
          <a:lstStyle/>
          <a:p>
            <a:r>
              <a:rPr lang="en-US" dirty="0"/>
              <a:t>Unit Payouts </a:t>
            </a:r>
          </a:p>
        </p:txBody>
      </p:sp>
      <p:sp>
        <p:nvSpPr>
          <p:cNvPr id="3" name="Content Placeholder 2">
            <a:extLst>
              <a:ext uri="{FF2B5EF4-FFF2-40B4-BE49-F238E27FC236}">
                <a16:creationId xmlns:a16="http://schemas.microsoft.com/office/drawing/2014/main" id="{E923CC2B-422A-4846-8621-7285A38C720B}"/>
              </a:ext>
            </a:extLst>
          </p:cNvPr>
          <p:cNvSpPr>
            <a:spLocks noGrp="1"/>
          </p:cNvSpPr>
          <p:nvPr>
            <p:ph idx="1"/>
          </p:nvPr>
        </p:nvSpPr>
        <p:spPr>
          <a:xfrm>
            <a:off x="838200" y="1690688"/>
            <a:ext cx="10515600" cy="4351338"/>
          </a:xfrm>
        </p:spPr>
        <p:txBody>
          <a:bodyPr>
            <a:normAutofit lnSpcReduction="10000"/>
          </a:bodyPr>
          <a:lstStyle/>
          <a:p>
            <a:r>
              <a:rPr lang="en-US" dirty="0"/>
              <a:t>Commission is based on when money is turned in</a:t>
            </a:r>
          </a:p>
          <a:p>
            <a:r>
              <a:rPr lang="en-US" dirty="0"/>
              <a:t>To be “closed-out” every book must be accounted for </a:t>
            </a:r>
          </a:p>
          <a:p>
            <a:pPr lvl="1"/>
            <a:r>
              <a:rPr lang="en-US" dirty="0"/>
              <a:t>Either money turned in or books returned</a:t>
            </a:r>
          </a:p>
          <a:p>
            <a:pPr marL="457200" lvl="1" indent="0">
              <a:buNone/>
            </a:pPr>
            <a:endParaRPr lang="en-US" dirty="0"/>
          </a:p>
          <a:p>
            <a:r>
              <a:rPr lang="en-US" dirty="0"/>
              <a:t>If a unit is closed out on the 1% deadline the unit check will be available upstairs at Scout Fair. Proper ID is required to pick up </a:t>
            </a:r>
          </a:p>
          <a:p>
            <a:r>
              <a:rPr lang="en-US" dirty="0"/>
              <a:t>If a unit is not closed out by the 1% deadline the commission check will be mailed to the committee Chair ON FILE</a:t>
            </a:r>
          </a:p>
          <a:p>
            <a:r>
              <a:rPr lang="en-US" dirty="0"/>
              <a:t>Replacement checks requested will require a processing fee paid by the unit</a:t>
            </a:r>
          </a:p>
        </p:txBody>
      </p:sp>
    </p:spTree>
    <p:extLst>
      <p:ext uri="{BB962C8B-B14F-4D97-AF65-F5344CB8AC3E}">
        <p14:creationId xmlns:p14="http://schemas.microsoft.com/office/powerpoint/2010/main" val="9365763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226818-DAF1-4602-A5CD-45320437FD4A}"/>
              </a:ext>
            </a:extLst>
          </p:cNvPr>
          <p:cNvPicPr>
            <a:picLocks noChangeAspect="1"/>
          </p:cNvPicPr>
          <p:nvPr/>
        </p:nvPicPr>
        <p:blipFill>
          <a:blip r:embed="rId3"/>
          <a:stretch>
            <a:fillRect/>
          </a:stretch>
        </p:blipFill>
        <p:spPr>
          <a:xfrm>
            <a:off x="6096000" y="4432610"/>
            <a:ext cx="2374283" cy="2467392"/>
          </a:xfrm>
          <a:prstGeom prst="rect">
            <a:avLst/>
          </a:prstGeom>
        </p:spPr>
      </p:pic>
      <p:sp>
        <p:nvSpPr>
          <p:cNvPr id="2" name="Title 1">
            <a:extLst>
              <a:ext uri="{FF2B5EF4-FFF2-40B4-BE49-F238E27FC236}">
                <a16:creationId xmlns:a16="http://schemas.microsoft.com/office/drawing/2014/main" id="{22BD684F-3CB3-41BF-A061-8404CDE1F144}"/>
              </a:ext>
            </a:extLst>
          </p:cNvPr>
          <p:cNvSpPr>
            <a:spLocks noGrp="1"/>
          </p:cNvSpPr>
          <p:nvPr>
            <p:ph type="title"/>
          </p:nvPr>
        </p:nvSpPr>
        <p:spPr/>
        <p:txBody>
          <a:bodyPr/>
          <a:lstStyle/>
          <a:p>
            <a:r>
              <a:rPr lang="en-US" b="1" dirty="0"/>
              <a:t>Motivation for Scouts </a:t>
            </a:r>
            <a:endParaRPr lang="en-US" dirty="0"/>
          </a:p>
        </p:txBody>
      </p:sp>
      <p:sp>
        <p:nvSpPr>
          <p:cNvPr id="6" name="Rectangle 5">
            <a:extLst>
              <a:ext uri="{FF2B5EF4-FFF2-40B4-BE49-F238E27FC236}">
                <a16:creationId xmlns:a16="http://schemas.microsoft.com/office/drawing/2014/main" id="{4FC5D46A-5B85-4C44-95E5-EB0785BB1305}"/>
              </a:ext>
            </a:extLst>
          </p:cNvPr>
          <p:cNvSpPr/>
          <p:nvPr/>
        </p:nvSpPr>
        <p:spPr>
          <a:xfrm>
            <a:off x="2171432" y="2254413"/>
            <a:ext cx="7849136" cy="243143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1 Coupon Book = 1 “Point”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“Points” = Prizes </a:t>
            </a:r>
          </a:p>
        </p:txBody>
      </p:sp>
      <p:pic>
        <p:nvPicPr>
          <p:cNvPr id="7" name="Picture 6">
            <a:extLst>
              <a:ext uri="{FF2B5EF4-FFF2-40B4-BE49-F238E27FC236}">
                <a16:creationId xmlns:a16="http://schemas.microsoft.com/office/drawing/2014/main" id="{C141EBE4-E879-4BA9-B375-08885D3B89D2}"/>
              </a:ext>
            </a:extLst>
          </p:cNvPr>
          <p:cNvPicPr>
            <a:picLocks noChangeAspect="1"/>
          </p:cNvPicPr>
          <p:nvPr/>
        </p:nvPicPr>
        <p:blipFill>
          <a:blip r:embed="rId4"/>
          <a:stretch>
            <a:fillRect/>
          </a:stretch>
        </p:blipFill>
        <p:spPr>
          <a:xfrm>
            <a:off x="649838" y="2039121"/>
            <a:ext cx="1521594" cy="1799451"/>
          </a:xfrm>
          <a:prstGeom prst="rect">
            <a:avLst/>
          </a:prstGeom>
        </p:spPr>
      </p:pic>
      <p:pic>
        <p:nvPicPr>
          <p:cNvPr id="8" name="Picture 7">
            <a:extLst>
              <a:ext uri="{FF2B5EF4-FFF2-40B4-BE49-F238E27FC236}">
                <a16:creationId xmlns:a16="http://schemas.microsoft.com/office/drawing/2014/main" id="{9B25E2E6-332B-4BB6-8D88-7358379BCEA0}"/>
              </a:ext>
            </a:extLst>
          </p:cNvPr>
          <p:cNvPicPr>
            <a:picLocks noChangeAspect="1"/>
          </p:cNvPicPr>
          <p:nvPr/>
        </p:nvPicPr>
        <p:blipFill>
          <a:blip r:embed="rId5"/>
          <a:stretch>
            <a:fillRect/>
          </a:stretch>
        </p:blipFill>
        <p:spPr>
          <a:xfrm>
            <a:off x="704938" y="3914001"/>
            <a:ext cx="2140452" cy="2327315"/>
          </a:xfrm>
          <a:prstGeom prst="rect">
            <a:avLst/>
          </a:prstGeom>
        </p:spPr>
      </p:pic>
      <p:pic>
        <p:nvPicPr>
          <p:cNvPr id="10" name="Picture 9">
            <a:extLst>
              <a:ext uri="{FF2B5EF4-FFF2-40B4-BE49-F238E27FC236}">
                <a16:creationId xmlns:a16="http://schemas.microsoft.com/office/drawing/2014/main" id="{4B41E64B-0504-43AD-88DF-8929C1A738B9}"/>
              </a:ext>
            </a:extLst>
          </p:cNvPr>
          <p:cNvPicPr>
            <a:picLocks noChangeAspect="1"/>
          </p:cNvPicPr>
          <p:nvPr/>
        </p:nvPicPr>
        <p:blipFill>
          <a:blip r:embed="rId6"/>
          <a:stretch>
            <a:fillRect/>
          </a:stretch>
        </p:blipFill>
        <p:spPr>
          <a:xfrm>
            <a:off x="3741931" y="4792427"/>
            <a:ext cx="1457528" cy="1700448"/>
          </a:xfrm>
          <a:prstGeom prst="rect">
            <a:avLst/>
          </a:prstGeom>
        </p:spPr>
      </p:pic>
      <p:pic>
        <p:nvPicPr>
          <p:cNvPr id="11" name="Picture 10">
            <a:extLst>
              <a:ext uri="{FF2B5EF4-FFF2-40B4-BE49-F238E27FC236}">
                <a16:creationId xmlns:a16="http://schemas.microsoft.com/office/drawing/2014/main" id="{7CE206DC-4A45-41AE-8241-59FA4C48B201}"/>
              </a:ext>
            </a:extLst>
          </p:cNvPr>
          <p:cNvPicPr>
            <a:picLocks noChangeAspect="1"/>
          </p:cNvPicPr>
          <p:nvPr/>
        </p:nvPicPr>
        <p:blipFill>
          <a:blip r:embed="rId7"/>
          <a:stretch>
            <a:fillRect/>
          </a:stretch>
        </p:blipFill>
        <p:spPr>
          <a:xfrm>
            <a:off x="8817243" y="3914001"/>
            <a:ext cx="1651595" cy="1698783"/>
          </a:xfrm>
          <a:prstGeom prst="rect">
            <a:avLst/>
          </a:prstGeom>
        </p:spPr>
      </p:pic>
      <p:pic>
        <p:nvPicPr>
          <p:cNvPr id="12" name="Picture 11">
            <a:extLst>
              <a:ext uri="{FF2B5EF4-FFF2-40B4-BE49-F238E27FC236}">
                <a16:creationId xmlns:a16="http://schemas.microsoft.com/office/drawing/2014/main" id="{9FB94A5D-4BB1-4BBA-B660-6D4237C0F7D8}"/>
              </a:ext>
            </a:extLst>
          </p:cNvPr>
          <p:cNvPicPr>
            <a:picLocks noChangeAspect="1"/>
          </p:cNvPicPr>
          <p:nvPr/>
        </p:nvPicPr>
        <p:blipFill>
          <a:blip r:embed="rId8"/>
          <a:stretch>
            <a:fillRect/>
          </a:stretch>
        </p:blipFill>
        <p:spPr>
          <a:xfrm>
            <a:off x="9984957" y="1690688"/>
            <a:ext cx="2140451" cy="2351254"/>
          </a:xfrm>
          <a:prstGeom prst="rect">
            <a:avLst/>
          </a:prstGeom>
        </p:spPr>
      </p:pic>
    </p:spTree>
    <p:extLst>
      <p:ext uri="{BB962C8B-B14F-4D97-AF65-F5344CB8AC3E}">
        <p14:creationId xmlns:p14="http://schemas.microsoft.com/office/powerpoint/2010/main" val="24725674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5EE40-5A11-4411-9DB7-B4C89473E4F8}"/>
              </a:ext>
            </a:extLst>
          </p:cNvPr>
          <p:cNvSpPr>
            <a:spLocks noGrp="1"/>
          </p:cNvSpPr>
          <p:nvPr>
            <p:ph type="title"/>
          </p:nvPr>
        </p:nvSpPr>
        <p:spPr/>
        <p:txBody>
          <a:bodyPr/>
          <a:lstStyle/>
          <a:p>
            <a:r>
              <a:rPr lang="en-US" dirty="0"/>
              <a:t>Prize brochure </a:t>
            </a:r>
          </a:p>
        </p:txBody>
      </p:sp>
      <p:pic>
        <p:nvPicPr>
          <p:cNvPr id="5" name="Picture 4">
            <a:extLst>
              <a:ext uri="{FF2B5EF4-FFF2-40B4-BE49-F238E27FC236}">
                <a16:creationId xmlns:a16="http://schemas.microsoft.com/office/drawing/2014/main" id="{21762D4D-716E-4AB1-90F2-52B376B31B51}"/>
              </a:ext>
            </a:extLst>
          </p:cNvPr>
          <p:cNvPicPr>
            <a:picLocks noChangeAspect="1"/>
          </p:cNvPicPr>
          <p:nvPr/>
        </p:nvPicPr>
        <p:blipFill>
          <a:blip r:embed="rId3"/>
          <a:stretch>
            <a:fillRect/>
          </a:stretch>
        </p:blipFill>
        <p:spPr>
          <a:xfrm>
            <a:off x="361150" y="473613"/>
            <a:ext cx="5734850" cy="4877481"/>
          </a:xfrm>
          <a:prstGeom prst="rect">
            <a:avLst/>
          </a:prstGeom>
        </p:spPr>
      </p:pic>
      <p:pic>
        <p:nvPicPr>
          <p:cNvPr id="6" name="Picture 5">
            <a:extLst>
              <a:ext uri="{FF2B5EF4-FFF2-40B4-BE49-F238E27FC236}">
                <a16:creationId xmlns:a16="http://schemas.microsoft.com/office/drawing/2014/main" id="{A7A1BF56-FFEE-4AB6-BFEB-9738DA105CDC}"/>
              </a:ext>
            </a:extLst>
          </p:cNvPr>
          <p:cNvPicPr>
            <a:picLocks noChangeAspect="1"/>
          </p:cNvPicPr>
          <p:nvPr/>
        </p:nvPicPr>
        <p:blipFill>
          <a:blip r:embed="rId4"/>
          <a:stretch>
            <a:fillRect/>
          </a:stretch>
        </p:blipFill>
        <p:spPr>
          <a:xfrm>
            <a:off x="6063074" y="2665709"/>
            <a:ext cx="5963043" cy="3939162"/>
          </a:xfrm>
          <a:prstGeom prst="rect">
            <a:avLst/>
          </a:prstGeom>
        </p:spPr>
      </p:pic>
      <p:sp>
        <p:nvSpPr>
          <p:cNvPr id="7" name="TextBox 6">
            <a:extLst>
              <a:ext uri="{FF2B5EF4-FFF2-40B4-BE49-F238E27FC236}">
                <a16:creationId xmlns:a16="http://schemas.microsoft.com/office/drawing/2014/main" id="{0CED3F58-C9CE-432C-A324-0E3C2F6074E8}"/>
              </a:ext>
            </a:extLst>
          </p:cNvPr>
          <p:cNvSpPr txBox="1"/>
          <p:nvPr/>
        </p:nvSpPr>
        <p:spPr>
          <a:xfrm>
            <a:off x="361150" y="5563892"/>
            <a:ext cx="515624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Scouts that don’t reach the 15 Point level may redeem their “Point” at the “Winner’s Circle” Booth only at Scout Fair. No combining of points. </a:t>
            </a:r>
          </a:p>
        </p:txBody>
      </p:sp>
      <p:sp>
        <p:nvSpPr>
          <p:cNvPr id="8" name="TextBox 7">
            <a:extLst>
              <a:ext uri="{FF2B5EF4-FFF2-40B4-BE49-F238E27FC236}">
                <a16:creationId xmlns:a16="http://schemas.microsoft.com/office/drawing/2014/main" id="{F88661CF-3D7C-4462-ABCF-17F05B8AE444}"/>
              </a:ext>
            </a:extLst>
          </p:cNvPr>
          <p:cNvSpPr txBox="1"/>
          <p:nvPr/>
        </p:nvSpPr>
        <p:spPr>
          <a:xfrm>
            <a:off x="5676662" y="501850"/>
            <a:ext cx="609647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Prizes</a:t>
            </a:r>
          </a:p>
        </p:txBody>
      </p:sp>
      <p:sp>
        <p:nvSpPr>
          <p:cNvPr id="4" name="TextBox 3">
            <a:extLst>
              <a:ext uri="{FF2B5EF4-FFF2-40B4-BE49-F238E27FC236}">
                <a16:creationId xmlns:a16="http://schemas.microsoft.com/office/drawing/2014/main" id="{C3CE6AC3-F64B-44AC-AE4F-3328A312BE0D}"/>
              </a:ext>
            </a:extLst>
          </p:cNvPr>
          <p:cNvSpPr txBox="1"/>
          <p:nvPr/>
        </p:nvSpPr>
        <p:spPr>
          <a:xfrm>
            <a:off x="6357983" y="1522848"/>
            <a:ext cx="57348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Redeem points for prizes at any of the 5 Houston Area Scout Shops before August 31, 2020. </a:t>
            </a:r>
          </a:p>
        </p:txBody>
      </p:sp>
    </p:spTree>
    <p:extLst>
      <p:ext uri="{BB962C8B-B14F-4D97-AF65-F5344CB8AC3E}">
        <p14:creationId xmlns:p14="http://schemas.microsoft.com/office/powerpoint/2010/main" val="15368203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90921-DA4D-4DDE-854B-2199125A7AE5}"/>
              </a:ext>
            </a:extLst>
          </p:cNvPr>
          <p:cNvSpPr>
            <a:spLocks noGrp="1"/>
          </p:cNvSpPr>
          <p:nvPr>
            <p:ph type="title"/>
          </p:nvPr>
        </p:nvSpPr>
        <p:spPr/>
        <p:txBody>
          <a:bodyPr/>
          <a:lstStyle/>
          <a:p>
            <a:r>
              <a:rPr lang="en-US" b="1" dirty="0"/>
              <a:t>Weekly Drawings</a:t>
            </a:r>
          </a:p>
        </p:txBody>
      </p:sp>
      <p:sp>
        <p:nvSpPr>
          <p:cNvPr id="4" name="Rectangle 3">
            <a:extLst>
              <a:ext uri="{FF2B5EF4-FFF2-40B4-BE49-F238E27FC236}">
                <a16:creationId xmlns:a16="http://schemas.microsoft.com/office/drawing/2014/main" id="{A71C429B-3A47-4C40-9C92-6568E79F5637}"/>
              </a:ext>
            </a:extLst>
          </p:cNvPr>
          <p:cNvSpPr/>
          <p:nvPr/>
        </p:nvSpPr>
        <p:spPr>
          <a:xfrm>
            <a:off x="346129" y="1322229"/>
            <a:ext cx="11499741" cy="501675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Enter each week when you sell 15 Coupon Books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TO ENTER: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Fill out the bottom portion of the turn in envelope and turn in at the weekly turn ins to your District Executive or emailed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krogersales@shac.org</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DRAWING every Friday at 4PM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Winners will be announced on the Scout Fair Facebook page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Use money turn-in envelope for entry</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Envelope is also available online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Drawing prizes will be distributed at Scout Fair upstairs at the Top Sellers Table. Winners will be contacted.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descr="A picture containing drawing&#10;&#10;Description automatically generated">
            <a:extLst>
              <a:ext uri="{FF2B5EF4-FFF2-40B4-BE49-F238E27FC236}">
                <a16:creationId xmlns:a16="http://schemas.microsoft.com/office/drawing/2014/main" id="{3D232AC9-6B0E-425A-BDBD-C25729B463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8084" y="0"/>
            <a:ext cx="2946611" cy="2209958"/>
          </a:xfrm>
          <a:prstGeom prst="rect">
            <a:avLst/>
          </a:prstGeom>
        </p:spPr>
      </p:pic>
    </p:spTree>
    <p:extLst>
      <p:ext uri="{BB962C8B-B14F-4D97-AF65-F5344CB8AC3E}">
        <p14:creationId xmlns:p14="http://schemas.microsoft.com/office/powerpoint/2010/main" val="22396217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AB4F0-D4A1-4858-8296-57DC5069E342}"/>
              </a:ext>
            </a:extLst>
          </p:cNvPr>
          <p:cNvSpPr>
            <a:spLocks noGrp="1"/>
          </p:cNvSpPr>
          <p:nvPr>
            <p:ph type="title"/>
          </p:nvPr>
        </p:nvSpPr>
        <p:spPr>
          <a:xfrm>
            <a:off x="838199" y="208770"/>
            <a:ext cx="10515600" cy="1325563"/>
          </a:xfrm>
        </p:spPr>
        <p:txBody>
          <a:bodyPr/>
          <a:lstStyle/>
          <a:p>
            <a:r>
              <a:rPr lang="en-US" b="1" dirty="0"/>
              <a:t>220 Top Sellers Celebration </a:t>
            </a:r>
          </a:p>
        </p:txBody>
      </p:sp>
      <p:sp>
        <p:nvSpPr>
          <p:cNvPr id="3" name="Content Placeholder 2">
            <a:extLst>
              <a:ext uri="{FF2B5EF4-FFF2-40B4-BE49-F238E27FC236}">
                <a16:creationId xmlns:a16="http://schemas.microsoft.com/office/drawing/2014/main" id="{8428EF2A-6EAA-4DE2-950C-87FEA01C983A}"/>
              </a:ext>
            </a:extLst>
          </p:cNvPr>
          <p:cNvSpPr>
            <a:spLocks noGrp="1"/>
          </p:cNvSpPr>
          <p:nvPr>
            <p:ph idx="1"/>
          </p:nvPr>
        </p:nvSpPr>
        <p:spPr>
          <a:xfrm>
            <a:off x="838200" y="1206595"/>
            <a:ext cx="10515600" cy="5429249"/>
          </a:xfrm>
        </p:spPr>
        <p:txBody>
          <a:bodyPr>
            <a:normAutofit fontScale="92500" lnSpcReduction="10000"/>
          </a:bodyPr>
          <a:lstStyle/>
          <a:p>
            <a:pPr marL="0" indent="0" algn="ctr">
              <a:buNone/>
            </a:pPr>
            <a:r>
              <a:rPr lang="en-US" dirty="0"/>
              <a:t>Special party held at Scout Fair for Scout who sell 220 Coupon Books or more</a:t>
            </a:r>
          </a:p>
          <a:p>
            <a:pPr algn="ctr"/>
            <a:r>
              <a:rPr lang="en-US" dirty="0"/>
              <a:t>A “TOPGOLF” Voucher from TOPGOLF</a:t>
            </a:r>
          </a:p>
          <a:p>
            <a:pPr algn="ctr"/>
            <a:r>
              <a:rPr lang="en-US" dirty="0"/>
              <a:t>Additional prizes! </a:t>
            </a:r>
          </a:p>
          <a:p>
            <a:pPr algn="ctr"/>
            <a:r>
              <a:rPr lang="en-US" dirty="0"/>
              <a:t> </a:t>
            </a:r>
          </a:p>
          <a:p>
            <a:endParaRPr lang="en-US" dirty="0"/>
          </a:p>
          <a:p>
            <a:endParaRPr lang="en-US" dirty="0"/>
          </a:p>
          <a:p>
            <a:endParaRPr lang="en-US" dirty="0"/>
          </a:p>
          <a:p>
            <a:endParaRPr lang="en-US" dirty="0"/>
          </a:p>
          <a:p>
            <a:endParaRPr lang="en-US" dirty="0"/>
          </a:p>
          <a:p>
            <a:endParaRPr lang="en-US" dirty="0"/>
          </a:p>
          <a:p>
            <a:endParaRPr lang="en-US" dirty="0"/>
          </a:p>
          <a:p>
            <a:pPr marL="0" indent="0" algn="ctr">
              <a:buNone/>
            </a:pPr>
            <a:r>
              <a:rPr lang="en-US" dirty="0"/>
              <a:t>The Top Three Council Sellers will be announced</a:t>
            </a:r>
          </a:p>
        </p:txBody>
      </p:sp>
      <p:pic>
        <p:nvPicPr>
          <p:cNvPr id="5" name="Picture 4" descr="A picture containing light&#10;&#10;Description automatically generated">
            <a:extLst>
              <a:ext uri="{FF2B5EF4-FFF2-40B4-BE49-F238E27FC236}">
                <a16:creationId xmlns:a16="http://schemas.microsoft.com/office/drawing/2014/main" id="{CF480957-6321-459B-9D1F-9AA0D6668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6404" y="2494613"/>
            <a:ext cx="5339191" cy="3559461"/>
          </a:xfrm>
          <a:prstGeom prst="rect">
            <a:avLst/>
          </a:prstGeom>
        </p:spPr>
      </p:pic>
      <p:pic>
        <p:nvPicPr>
          <p:cNvPr id="6" name="Picture 5">
            <a:extLst>
              <a:ext uri="{FF2B5EF4-FFF2-40B4-BE49-F238E27FC236}">
                <a16:creationId xmlns:a16="http://schemas.microsoft.com/office/drawing/2014/main" id="{8CD84C55-62AD-4B8B-B1A3-928DE4B0B035}"/>
              </a:ext>
            </a:extLst>
          </p:cNvPr>
          <p:cNvPicPr>
            <a:picLocks noChangeAspect="1"/>
          </p:cNvPicPr>
          <p:nvPr/>
        </p:nvPicPr>
        <p:blipFill>
          <a:blip r:embed="rId4"/>
          <a:stretch>
            <a:fillRect/>
          </a:stretch>
        </p:blipFill>
        <p:spPr>
          <a:xfrm>
            <a:off x="7762399" y="4863445"/>
            <a:ext cx="455888" cy="472815"/>
          </a:xfrm>
          <a:prstGeom prst="rect">
            <a:avLst/>
          </a:prstGeom>
        </p:spPr>
      </p:pic>
      <p:sp>
        <p:nvSpPr>
          <p:cNvPr id="7" name="TextBox 6">
            <a:extLst>
              <a:ext uri="{FF2B5EF4-FFF2-40B4-BE49-F238E27FC236}">
                <a16:creationId xmlns:a16="http://schemas.microsoft.com/office/drawing/2014/main" id="{E704AE25-5AD1-43BE-A045-0760406BE9FF}"/>
              </a:ext>
            </a:extLst>
          </p:cNvPr>
          <p:cNvSpPr txBox="1"/>
          <p:nvPr/>
        </p:nvSpPr>
        <p:spPr>
          <a:xfrm>
            <a:off x="4248149" y="3596798"/>
            <a:ext cx="3695700" cy="24314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THIS COULD BE YOU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Top Seller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2020</a:t>
            </a:r>
            <a:r>
              <a:rPr kumimoji="0" lang="en-US" sz="24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 Top Seller</a:t>
            </a:r>
          </a:p>
        </p:txBody>
      </p:sp>
      <p:pic>
        <p:nvPicPr>
          <p:cNvPr id="8" name="Picture 7" descr="A person posing for the camera&#10;&#10;Description automatically generated">
            <a:extLst>
              <a:ext uri="{FF2B5EF4-FFF2-40B4-BE49-F238E27FC236}">
                <a16:creationId xmlns:a16="http://schemas.microsoft.com/office/drawing/2014/main" id="{2C57DD1B-4DA0-4833-A2D7-ADF57B7252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4119" y="4093824"/>
            <a:ext cx="928059" cy="1557581"/>
          </a:xfrm>
          <a:prstGeom prst="rect">
            <a:avLst/>
          </a:prstGeom>
        </p:spPr>
      </p:pic>
    </p:spTree>
    <p:extLst>
      <p:ext uri="{BB962C8B-B14F-4D97-AF65-F5344CB8AC3E}">
        <p14:creationId xmlns:p14="http://schemas.microsoft.com/office/powerpoint/2010/main" val="28094008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FC762-D830-414B-8EFF-D7CDBFBA303A}"/>
              </a:ext>
            </a:extLst>
          </p:cNvPr>
          <p:cNvSpPr>
            <a:spLocks noGrp="1"/>
          </p:cNvSpPr>
          <p:nvPr>
            <p:ph type="title"/>
          </p:nvPr>
        </p:nvSpPr>
        <p:spPr>
          <a:xfrm>
            <a:off x="870204" y="606564"/>
            <a:ext cx="10451592" cy="1325563"/>
          </a:xfrm>
        </p:spPr>
        <p:txBody>
          <a:bodyPr anchor="ctr">
            <a:normAutofit/>
          </a:bodyPr>
          <a:lstStyle/>
          <a:p>
            <a:r>
              <a:rPr lang="en-US" b="1" dirty="0"/>
              <a:t>Where to Sell</a:t>
            </a:r>
          </a:p>
        </p:txBody>
      </p:sp>
      <p:graphicFrame>
        <p:nvGraphicFramePr>
          <p:cNvPr id="5" name="Content Placeholder 2">
            <a:extLst>
              <a:ext uri="{FF2B5EF4-FFF2-40B4-BE49-F238E27FC236}">
                <a16:creationId xmlns:a16="http://schemas.microsoft.com/office/drawing/2014/main" id="{8D515DB6-841D-499C-881D-A7D0EB912F22}"/>
              </a:ext>
            </a:extLst>
          </p:cNvPr>
          <p:cNvGraphicFramePr>
            <a:graphicFrameLocks noGrp="1"/>
          </p:cNvGraphicFramePr>
          <p:nvPr>
            <p:ph idx="1"/>
          </p:nvPr>
        </p:nvGraphicFramePr>
        <p:xfrm>
          <a:off x="1000874" y="1789967"/>
          <a:ext cx="10190252" cy="36178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01914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0244B-003B-4090-93B6-8C06FCC80C27}"/>
              </a:ext>
            </a:extLst>
          </p:cNvPr>
          <p:cNvSpPr>
            <a:spLocks noGrp="1"/>
          </p:cNvSpPr>
          <p:nvPr>
            <p:ph type="title"/>
          </p:nvPr>
        </p:nvSpPr>
        <p:spPr/>
        <p:txBody>
          <a:bodyPr/>
          <a:lstStyle/>
          <a:p>
            <a:r>
              <a:rPr lang="en-US" dirty="0"/>
              <a:t>Tips for Asking Stores</a:t>
            </a:r>
          </a:p>
        </p:txBody>
      </p:sp>
      <p:sp>
        <p:nvSpPr>
          <p:cNvPr id="3" name="Content Placeholder 2">
            <a:extLst>
              <a:ext uri="{FF2B5EF4-FFF2-40B4-BE49-F238E27FC236}">
                <a16:creationId xmlns:a16="http://schemas.microsoft.com/office/drawing/2014/main" id="{B387ABCD-40A3-486E-8E68-9DD19AE07C68}"/>
              </a:ext>
            </a:extLst>
          </p:cNvPr>
          <p:cNvSpPr>
            <a:spLocks noGrp="1"/>
          </p:cNvSpPr>
          <p:nvPr>
            <p:ph sz="half" idx="1"/>
          </p:nvPr>
        </p:nvSpPr>
        <p:spPr/>
        <p:txBody>
          <a:bodyPr/>
          <a:lstStyle/>
          <a:p>
            <a:r>
              <a:rPr lang="en-US" dirty="0"/>
              <a:t>Bring your Scout with you </a:t>
            </a:r>
          </a:p>
          <a:p>
            <a:pPr marL="0" indent="0">
              <a:buNone/>
            </a:pPr>
            <a:r>
              <a:rPr lang="en-US" sz="2400" dirty="0"/>
              <a:t>(have your Scout ask the manager)</a:t>
            </a:r>
          </a:p>
          <a:p>
            <a:r>
              <a:rPr lang="en-US" dirty="0"/>
              <a:t>Wear your (leader) uniform</a:t>
            </a:r>
          </a:p>
          <a:p>
            <a:r>
              <a:rPr lang="en-US" dirty="0"/>
              <a:t>Ask the manager after patronizing the store</a:t>
            </a:r>
          </a:p>
          <a:p>
            <a:r>
              <a:rPr lang="en-US" dirty="0"/>
              <a:t>Be polite and follow the Scout Oath and Law no matter the outcome of the ask</a:t>
            </a:r>
          </a:p>
        </p:txBody>
      </p:sp>
      <p:sp>
        <p:nvSpPr>
          <p:cNvPr id="4" name="Content Placeholder 3">
            <a:extLst>
              <a:ext uri="{FF2B5EF4-FFF2-40B4-BE49-F238E27FC236}">
                <a16:creationId xmlns:a16="http://schemas.microsoft.com/office/drawing/2014/main" id="{1E2FFECC-6877-4BD8-AECE-87ED6F8B51EE}"/>
              </a:ext>
            </a:extLst>
          </p:cNvPr>
          <p:cNvSpPr>
            <a:spLocks noGrp="1"/>
          </p:cNvSpPr>
          <p:nvPr>
            <p:ph sz="half" idx="2"/>
          </p:nvPr>
        </p:nvSpPr>
        <p:spPr/>
        <p:txBody>
          <a:bodyPr/>
          <a:lstStyle/>
          <a:p>
            <a:r>
              <a:rPr lang="en-US" dirty="0"/>
              <a:t>If permission is granted, get details on expectations and then follow them</a:t>
            </a:r>
          </a:p>
          <a:p>
            <a:r>
              <a:rPr lang="en-US" dirty="0"/>
              <a:t>Council can provide a certificate of liability insurance if needed</a:t>
            </a:r>
          </a:p>
          <a:p>
            <a:r>
              <a:rPr lang="en-US" dirty="0"/>
              <a:t>Always say “THANK YOU” </a:t>
            </a:r>
          </a:p>
        </p:txBody>
      </p:sp>
    </p:spTree>
    <p:extLst>
      <p:ext uri="{BB962C8B-B14F-4D97-AF65-F5344CB8AC3E}">
        <p14:creationId xmlns:p14="http://schemas.microsoft.com/office/powerpoint/2010/main" val="3932596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4BB7F-DC12-4A12-8024-87814E79A583}"/>
              </a:ext>
            </a:extLst>
          </p:cNvPr>
          <p:cNvSpPr>
            <a:spLocks noGrp="1"/>
          </p:cNvSpPr>
          <p:nvPr>
            <p:ph type="title"/>
          </p:nvPr>
        </p:nvSpPr>
        <p:spPr>
          <a:xfrm>
            <a:off x="1661987" y="1439035"/>
            <a:ext cx="3401961" cy="3686015"/>
          </a:xfrm>
        </p:spPr>
        <p:txBody>
          <a:bodyPr vert="horz" lIns="91440" tIns="45720" rIns="91440" bIns="45720" rtlCol="0" anchor="b">
            <a:normAutofit fontScale="90000"/>
          </a:bodyPr>
          <a:lstStyle/>
          <a:p>
            <a:r>
              <a:rPr lang="en-US" sz="6600" dirty="0">
                <a:solidFill>
                  <a:schemeClr val="tx1">
                    <a:lumMod val="85000"/>
                    <a:lumOff val="15000"/>
                  </a:schemeClr>
                </a:solidFill>
              </a:rPr>
              <a:t>Reserve your selling time at….</a:t>
            </a:r>
          </a:p>
        </p:txBody>
      </p:sp>
      <p:pic>
        <p:nvPicPr>
          <p:cNvPr id="4" name="Content Placeholder 3">
            <a:extLst>
              <a:ext uri="{FF2B5EF4-FFF2-40B4-BE49-F238E27FC236}">
                <a16:creationId xmlns:a16="http://schemas.microsoft.com/office/drawing/2014/main" id="{4C36F6DD-212D-4AFC-8EAD-BA84DA664C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0492" y="1080953"/>
            <a:ext cx="6071058" cy="5054156"/>
          </a:xfrm>
          <a:prstGeom prst="rect">
            <a:avLst/>
          </a:prstGeom>
        </p:spPr>
      </p:pic>
    </p:spTree>
    <p:extLst>
      <p:ext uri="{BB962C8B-B14F-4D97-AF65-F5344CB8AC3E}">
        <p14:creationId xmlns:p14="http://schemas.microsoft.com/office/powerpoint/2010/main" val="1751758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9360540-EF63-4E45-81C9-0FE5243B8080}"/>
              </a:ext>
            </a:extLst>
          </p:cNvPr>
          <p:cNvGrpSpPr/>
          <p:nvPr/>
        </p:nvGrpSpPr>
        <p:grpSpPr>
          <a:xfrm>
            <a:off x="296839" y="122830"/>
            <a:ext cx="11750722" cy="1842955"/>
            <a:chOff x="0" y="0"/>
            <a:chExt cx="11750722" cy="1842955"/>
          </a:xfrm>
        </p:grpSpPr>
        <p:pic>
          <p:nvPicPr>
            <p:cNvPr id="12" name="Picture 11">
              <a:extLst>
                <a:ext uri="{FF2B5EF4-FFF2-40B4-BE49-F238E27FC236}">
                  <a16:creationId xmlns:a16="http://schemas.microsoft.com/office/drawing/2014/main" id="{C1BFC3B3-6C7D-451D-B081-D80BE4295D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987654" cy="1842955"/>
            </a:xfrm>
            <a:prstGeom prst="rect">
              <a:avLst/>
            </a:prstGeom>
          </p:spPr>
        </p:pic>
        <p:sp>
          <p:nvSpPr>
            <p:cNvPr id="13" name="TextBox 12">
              <a:extLst>
                <a:ext uri="{FF2B5EF4-FFF2-40B4-BE49-F238E27FC236}">
                  <a16:creationId xmlns:a16="http://schemas.microsoft.com/office/drawing/2014/main" id="{49D8FB9D-44FB-4C66-8DBD-615D8845AA0F}"/>
                </a:ext>
              </a:extLst>
            </p:cNvPr>
            <p:cNvSpPr txBox="1"/>
            <p:nvPr/>
          </p:nvSpPr>
          <p:spPr>
            <a:xfrm>
              <a:off x="6987654" y="544559"/>
              <a:ext cx="4763068"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rPr>
                <a:t>….for Krogers</a:t>
              </a:r>
            </a:p>
          </p:txBody>
        </p:sp>
      </p:grpSp>
      <p:sp>
        <p:nvSpPr>
          <p:cNvPr id="5" name="Content Placeholder 4">
            <a:extLst>
              <a:ext uri="{FF2B5EF4-FFF2-40B4-BE49-F238E27FC236}">
                <a16:creationId xmlns:a16="http://schemas.microsoft.com/office/drawing/2014/main" id="{DC45CDF6-9487-432D-93A8-E5F1B85010E1}"/>
              </a:ext>
            </a:extLst>
          </p:cNvPr>
          <p:cNvSpPr>
            <a:spLocks noGrp="1"/>
          </p:cNvSpPr>
          <p:nvPr>
            <p:ph sz="half" idx="1"/>
          </p:nvPr>
        </p:nvSpPr>
        <p:spPr>
          <a:xfrm>
            <a:off x="762000" y="2084932"/>
            <a:ext cx="5181600" cy="4351338"/>
          </a:xfrm>
        </p:spPr>
        <p:txBody>
          <a:bodyPr/>
          <a:lstStyle/>
          <a:p>
            <a:r>
              <a:rPr lang="en-US" dirty="0"/>
              <a:t>Coupon Book Selling Guidelines on the council website</a:t>
            </a:r>
          </a:p>
          <a:p>
            <a:r>
              <a:rPr lang="en-US" dirty="0"/>
              <a:t>Get the Genbook App for easy booking!</a:t>
            </a:r>
          </a:p>
          <a:p>
            <a:r>
              <a:rPr lang="en-US" dirty="0"/>
              <a:t>While making an appointment please use your real name (first and last).</a:t>
            </a:r>
          </a:p>
          <a:p>
            <a:pPr marL="0" indent="0">
              <a:buNone/>
            </a:pPr>
            <a:endParaRPr lang="en-US" dirty="0"/>
          </a:p>
        </p:txBody>
      </p:sp>
      <p:sp>
        <p:nvSpPr>
          <p:cNvPr id="6" name="Content Placeholder 5">
            <a:extLst>
              <a:ext uri="{FF2B5EF4-FFF2-40B4-BE49-F238E27FC236}">
                <a16:creationId xmlns:a16="http://schemas.microsoft.com/office/drawing/2014/main" id="{E6403A4D-C349-44B5-BB60-D60E7F8A191D}"/>
              </a:ext>
            </a:extLst>
          </p:cNvPr>
          <p:cNvSpPr>
            <a:spLocks noGrp="1"/>
          </p:cNvSpPr>
          <p:nvPr>
            <p:ph sz="half" idx="2"/>
          </p:nvPr>
        </p:nvSpPr>
        <p:spPr>
          <a:xfrm>
            <a:off x="6096000" y="2084932"/>
            <a:ext cx="5181600" cy="4351338"/>
          </a:xfrm>
        </p:spPr>
        <p:txBody>
          <a:bodyPr/>
          <a:lstStyle/>
          <a:p>
            <a:r>
              <a:rPr lang="en-US" dirty="0"/>
              <a:t>One person per unit, not per den or patrol.</a:t>
            </a:r>
          </a:p>
          <a:p>
            <a:r>
              <a:rPr lang="en-US" dirty="0"/>
              <a:t>That one person should only make appointments for ONE unit.</a:t>
            </a:r>
          </a:p>
          <a:p>
            <a:pPr marL="0" indent="0">
              <a:buNone/>
            </a:pPr>
            <a:r>
              <a:rPr lang="en-US" dirty="0"/>
              <a:t>(i.e. John Doe should not make appoints for both Pack and Troop 0000)</a:t>
            </a:r>
          </a:p>
          <a:p>
            <a:pPr marL="0" indent="0">
              <a:buNone/>
            </a:pPr>
            <a:endParaRPr lang="en-US" dirty="0"/>
          </a:p>
        </p:txBody>
      </p:sp>
      <p:pic>
        <p:nvPicPr>
          <p:cNvPr id="2" name="Picture 1">
            <a:extLst>
              <a:ext uri="{FF2B5EF4-FFF2-40B4-BE49-F238E27FC236}">
                <a16:creationId xmlns:a16="http://schemas.microsoft.com/office/drawing/2014/main" id="{9CD1CAD5-5162-47B9-BCD0-AB1194C1C8C1}"/>
              </a:ext>
            </a:extLst>
          </p:cNvPr>
          <p:cNvPicPr>
            <a:picLocks noChangeAspect="1"/>
          </p:cNvPicPr>
          <p:nvPr/>
        </p:nvPicPr>
        <p:blipFill>
          <a:blip r:embed="rId4"/>
          <a:stretch>
            <a:fillRect/>
          </a:stretch>
        </p:blipFill>
        <p:spPr>
          <a:xfrm>
            <a:off x="3092869" y="5398252"/>
            <a:ext cx="6311066" cy="1584718"/>
          </a:xfrm>
          <a:prstGeom prst="rect">
            <a:avLst/>
          </a:prstGeom>
        </p:spPr>
      </p:pic>
    </p:spTree>
    <p:extLst>
      <p:ext uri="{BB962C8B-B14F-4D97-AF65-F5344CB8AC3E}">
        <p14:creationId xmlns:p14="http://schemas.microsoft.com/office/powerpoint/2010/main" val="3787739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B6B83-88CA-4B2B-8127-B28B8F64D2BF}"/>
              </a:ext>
            </a:extLst>
          </p:cNvPr>
          <p:cNvSpPr>
            <a:spLocks noGrp="1"/>
          </p:cNvSpPr>
          <p:nvPr>
            <p:ph type="title"/>
          </p:nvPr>
        </p:nvSpPr>
        <p:spPr/>
        <p:txBody>
          <a:bodyPr/>
          <a:lstStyle/>
          <a:p>
            <a:r>
              <a:rPr lang="en-US" dirty="0"/>
              <a:t>Kroger Dates </a:t>
            </a:r>
          </a:p>
        </p:txBody>
      </p:sp>
      <p:pic>
        <p:nvPicPr>
          <p:cNvPr id="5" name="Content Placeholder 4" descr="A screenshot of a cell phone&#10;&#10;Description automatically generated">
            <a:extLst>
              <a:ext uri="{FF2B5EF4-FFF2-40B4-BE49-F238E27FC236}">
                <a16:creationId xmlns:a16="http://schemas.microsoft.com/office/drawing/2014/main" id="{0F6A6D8A-7715-4067-AD4A-255E94CCAA8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1000" y="244136"/>
            <a:ext cx="8917645" cy="6434250"/>
          </a:xfrm>
        </p:spPr>
      </p:pic>
      <p:sp>
        <p:nvSpPr>
          <p:cNvPr id="9" name="Rectangle 8">
            <a:extLst>
              <a:ext uri="{FF2B5EF4-FFF2-40B4-BE49-F238E27FC236}">
                <a16:creationId xmlns:a16="http://schemas.microsoft.com/office/drawing/2014/main" id="{F9CF40BE-44C5-4D7C-BBFF-B6555F173245}"/>
              </a:ext>
            </a:extLst>
          </p:cNvPr>
          <p:cNvSpPr/>
          <p:nvPr/>
        </p:nvSpPr>
        <p:spPr>
          <a:xfrm>
            <a:off x="1845128" y="2843811"/>
            <a:ext cx="7021285" cy="326571"/>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992B1DEC-7AEE-492D-9910-9701CBAF5FBF}"/>
              </a:ext>
            </a:extLst>
          </p:cNvPr>
          <p:cNvSpPr/>
          <p:nvPr/>
        </p:nvSpPr>
        <p:spPr>
          <a:xfrm>
            <a:off x="838200" y="3670364"/>
            <a:ext cx="8028214" cy="326571"/>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82665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577AA-3634-4301-A65B-7977348EEAA2}"/>
              </a:ext>
            </a:extLst>
          </p:cNvPr>
          <p:cNvSpPr>
            <a:spLocks noGrp="1"/>
          </p:cNvSpPr>
          <p:nvPr>
            <p:ph type="title"/>
          </p:nvPr>
        </p:nvSpPr>
        <p:spPr/>
        <p:txBody>
          <a:bodyPr/>
          <a:lstStyle/>
          <a:p>
            <a:r>
              <a:rPr lang="en-US" dirty="0"/>
              <a:t>Tee it Up With Scouting </a:t>
            </a:r>
          </a:p>
        </p:txBody>
      </p:sp>
      <p:sp>
        <p:nvSpPr>
          <p:cNvPr id="3" name="Content Placeholder 2">
            <a:extLst>
              <a:ext uri="{FF2B5EF4-FFF2-40B4-BE49-F238E27FC236}">
                <a16:creationId xmlns:a16="http://schemas.microsoft.com/office/drawing/2014/main" id="{698DE36D-ACF9-492E-B391-7C5727319817}"/>
              </a:ext>
            </a:extLst>
          </p:cNvPr>
          <p:cNvSpPr>
            <a:spLocks noGrp="1"/>
          </p:cNvSpPr>
          <p:nvPr>
            <p:ph idx="1"/>
          </p:nvPr>
        </p:nvSpPr>
        <p:spPr>
          <a:xfrm>
            <a:off x="5194852" y="1690687"/>
            <a:ext cx="6158948" cy="4486275"/>
          </a:xfrm>
        </p:spPr>
        <p:txBody>
          <a:bodyPr>
            <a:normAutofit lnSpcReduction="10000"/>
          </a:bodyPr>
          <a:lstStyle/>
          <a:p>
            <a:pPr marL="0" indent="0" algn="ctr">
              <a:buNone/>
            </a:pPr>
            <a:r>
              <a:rPr lang="en-US" dirty="0"/>
              <a:t>We are excited to announce </a:t>
            </a:r>
          </a:p>
          <a:p>
            <a:pPr marL="0" indent="0" algn="ctr">
              <a:buNone/>
            </a:pPr>
            <a:r>
              <a:rPr lang="en-US" dirty="0"/>
              <a:t>TOPGOLF </a:t>
            </a:r>
          </a:p>
          <a:p>
            <a:pPr marL="0" indent="0" algn="ctr">
              <a:buNone/>
            </a:pPr>
            <a:r>
              <a:rPr lang="en-US" dirty="0"/>
              <a:t>as the 2020 partner</a:t>
            </a:r>
          </a:p>
          <a:p>
            <a:pPr marL="0" indent="0" algn="ctr">
              <a:buNone/>
            </a:pPr>
            <a:endParaRPr lang="en-US" dirty="0"/>
          </a:p>
          <a:p>
            <a:pPr marL="0" indent="0" algn="ctr">
              <a:lnSpc>
                <a:spcPct val="110000"/>
              </a:lnSpc>
              <a:spcBef>
                <a:spcPts val="0"/>
              </a:spcBef>
              <a:buNone/>
            </a:pPr>
            <a:r>
              <a:rPr lang="en-US" dirty="0"/>
              <a:t>TOPGOLF will provide the weekly drawing prizes as well as the </a:t>
            </a:r>
          </a:p>
          <a:p>
            <a:pPr marL="0" indent="0" algn="ctr">
              <a:lnSpc>
                <a:spcPct val="110000"/>
              </a:lnSpc>
              <a:spcBef>
                <a:spcPts val="0"/>
              </a:spcBef>
              <a:buNone/>
            </a:pPr>
            <a:r>
              <a:rPr lang="en-US" dirty="0"/>
              <a:t>220 Bonus Level Prize</a:t>
            </a:r>
          </a:p>
          <a:p>
            <a:pPr marL="0" indent="0" algn="ctr">
              <a:buNone/>
            </a:pPr>
            <a:endParaRPr lang="en-US" dirty="0"/>
          </a:p>
          <a:p>
            <a:pPr marL="0" indent="0" algn="ctr">
              <a:buNone/>
            </a:pPr>
            <a:r>
              <a:rPr lang="en-US" dirty="0"/>
              <a:t>1 Hour of Bay Time*</a:t>
            </a:r>
          </a:p>
          <a:p>
            <a:pPr marL="0" indent="0" algn="ctr">
              <a:buNone/>
            </a:pPr>
            <a:r>
              <a:rPr lang="en-US" sz="1600" dirty="0"/>
              <a:t>*Not valid after 5pm on Friday and Saturday, bays fit 5-6 comfortably</a:t>
            </a:r>
          </a:p>
        </p:txBody>
      </p:sp>
      <p:pic>
        <p:nvPicPr>
          <p:cNvPr id="4" name="Picture 3">
            <a:extLst>
              <a:ext uri="{FF2B5EF4-FFF2-40B4-BE49-F238E27FC236}">
                <a16:creationId xmlns:a16="http://schemas.microsoft.com/office/drawing/2014/main" id="{9F9DE94E-F181-4756-A75D-2C5B7CF559B7}"/>
              </a:ext>
            </a:extLst>
          </p:cNvPr>
          <p:cNvPicPr>
            <a:picLocks noChangeAspect="1"/>
          </p:cNvPicPr>
          <p:nvPr/>
        </p:nvPicPr>
        <p:blipFill>
          <a:blip r:embed="rId3"/>
          <a:stretch>
            <a:fillRect/>
          </a:stretch>
        </p:blipFill>
        <p:spPr>
          <a:xfrm>
            <a:off x="936899" y="2142458"/>
            <a:ext cx="3890072" cy="4034505"/>
          </a:xfrm>
          <a:prstGeom prst="rect">
            <a:avLst/>
          </a:prstGeom>
        </p:spPr>
      </p:pic>
    </p:spTree>
    <p:extLst>
      <p:ext uri="{BB962C8B-B14F-4D97-AF65-F5344CB8AC3E}">
        <p14:creationId xmlns:p14="http://schemas.microsoft.com/office/powerpoint/2010/main" val="3346943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C161C-2B28-4362-95AB-C2291D95D718}"/>
              </a:ext>
            </a:extLst>
          </p:cNvPr>
          <p:cNvSpPr>
            <a:spLocks noGrp="1"/>
          </p:cNvSpPr>
          <p:nvPr>
            <p:ph type="title"/>
          </p:nvPr>
        </p:nvSpPr>
        <p:spPr/>
        <p:txBody>
          <a:bodyPr/>
          <a:lstStyle/>
          <a:p>
            <a:endParaRPr lang="en-US"/>
          </a:p>
        </p:txBody>
      </p:sp>
      <p:pic>
        <p:nvPicPr>
          <p:cNvPr id="5" name="Content Placeholder 4" descr="A close up of a piece of paper&#10;&#10;Description automatically generated">
            <a:extLst>
              <a:ext uri="{FF2B5EF4-FFF2-40B4-BE49-F238E27FC236}">
                <a16:creationId xmlns:a16="http://schemas.microsoft.com/office/drawing/2014/main" id="{822706D2-222F-49AE-AD61-1E3569577D8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60888" y="182562"/>
            <a:ext cx="8998899" cy="6492875"/>
          </a:xfrm>
        </p:spPr>
      </p:pic>
      <p:sp>
        <p:nvSpPr>
          <p:cNvPr id="6" name="Rectangle 5">
            <a:extLst>
              <a:ext uri="{FF2B5EF4-FFF2-40B4-BE49-F238E27FC236}">
                <a16:creationId xmlns:a16="http://schemas.microsoft.com/office/drawing/2014/main" id="{0F6D64D0-E3C8-4527-865B-13DDFCFE719C}"/>
              </a:ext>
            </a:extLst>
          </p:cNvPr>
          <p:cNvSpPr/>
          <p:nvPr/>
        </p:nvSpPr>
        <p:spPr>
          <a:xfrm>
            <a:off x="3102428" y="1992087"/>
            <a:ext cx="8251372" cy="32921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3E4ECA3E-3CAB-4CA7-9F3C-767BF8EC1356}"/>
              </a:ext>
            </a:extLst>
          </p:cNvPr>
          <p:cNvSpPr/>
          <p:nvPr/>
        </p:nvSpPr>
        <p:spPr>
          <a:xfrm>
            <a:off x="3102428" y="2977244"/>
            <a:ext cx="8251372" cy="32921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54997069-F4F2-4419-8056-36BF87F504EE}"/>
              </a:ext>
            </a:extLst>
          </p:cNvPr>
          <p:cNvSpPr/>
          <p:nvPr/>
        </p:nvSpPr>
        <p:spPr>
          <a:xfrm>
            <a:off x="10499270" y="4826340"/>
            <a:ext cx="974271" cy="329211"/>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914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12083-E098-4443-BD6A-732718A537EF}"/>
              </a:ext>
            </a:extLst>
          </p:cNvPr>
          <p:cNvSpPr>
            <a:spLocks noGrp="1"/>
          </p:cNvSpPr>
          <p:nvPr>
            <p:ph type="title"/>
          </p:nvPr>
        </p:nvSpPr>
        <p:spPr>
          <a:xfrm>
            <a:off x="118062" y="0"/>
            <a:ext cx="5977937" cy="1666501"/>
          </a:xfrm>
        </p:spPr>
        <p:txBody>
          <a:bodyPr>
            <a:normAutofit/>
          </a:bodyPr>
          <a:lstStyle/>
          <a:p>
            <a:r>
              <a:rPr lang="en-US" sz="4000" dirty="0"/>
              <a:t>Detailed Kroger Explanation</a:t>
            </a:r>
          </a:p>
        </p:txBody>
      </p:sp>
      <p:sp>
        <p:nvSpPr>
          <p:cNvPr id="4" name="Content Placeholder 2">
            <a:extLst>
              <a:ext uri="{FF2B5EF4-FFF2-40B4-BE49-F238E27FC236}">
                <a16:creationId xmlns:a16="http://schemas.microsoft.com/office/drawing/2014/main" id="{E0E3C7A9-8B53-4955-A2ED-6A1B13424D28}"/>
              </a:ext>
            </a:extLst>
          </p:cNvPr>
          <p:cNvSpPr>
            <a:spLocks noGrp="1"/>
          </p:cNvSpPr>
          <p:nvPr>
            <p:ph idx="1"/>
          </p:nvPr>
        </p:nvSpPr>
        <p:spPr>
          <a:xfrm>
            <a:off x="329079" y="1377424"/>
            <a:ext cx="11285867" cy="5131864"/>
          </a:xfrm>
        </p:spPr>
        <p:txBody>
          <a:bodyPr>
            <a:normAutofit/>
          </a:bodyPr>
          <a:lstStyle/>
          <a:p>
            <a:r>
              <a:rPr lang="en-US" sz="2400" dirty="0"/>
              <a:t>This is the </a:t>
            </a:r>
            <a:r>
              <a:rPr lang="en-US" sz="2400" b="1" u="sng" dirty="0"/>
              <a:t>ONLY</a:t>
            </a:r>
            <a:r>
              <a:rPr lang="en-US" sz="2400" dirty="0"/>
              <a:t> way to sign up to Sell Coupon Book at Kroger stores on designated dates/times</a:t>
            </a:r>
          </a:p>
          <a:p>
            <a:pPr lvl="1"/>
            <a:r>
              <a:rPr lang="en-US" sz="2800" dirty="0"/>
              <a:t>Do </a:t>
            </a:r>
            <a:r>
              <a:rPr lang="en-US" sz="2800" b="1" u="sng" dirty="0"/>
              <a:t>NOT</a:t>
            </a:r>
            <a:r>
              <a:rPr lang="en-US" sz="2800" dirty="0"/>
              <a:t> ask Kroger employees/management about selling but </a:t>
            </a:r>
            <a:r>
              <a:rPr lang="en-US" sz="2800" b="1" u="sng" dirty="0"/>
              <a:t>DO THANK THEM</a:t>
            </a:r>
            <a:r>
              <a:rPr lang="en-US" sz="2800" dirty="0"/>
              <a:t> for allowing us to be there. </a:t>
            </a:r>
            <a:endParaRPr lang="en-US" sz="3200" dirty="0"/>
          </a:p>
          <a:p>
            <a:r>
              <a:rPr lang="en-US" sz="2400" dirty="0"/>
              <a:t>Registration link opens at 12:00PM CT (Noon) Friday, January 24, 2020</a:t>
            </a:r>
          </a:p>
          <a:p>
            <a:pPr lvl="1"/>
            <a:r>
              <a:rPr lang="en-US" sz="3200" dirty="0"/>
              <a:t>Link will be posted first on the Scout Fair Facebook page and also </a:t>
            </a:r>
            <a:r>
              <a:rPr lang="en-US" sz="3200" dirty="0">
                <a:hlinkClick r:id="rId3">
                  <a:extLst>
                    <a:ext uri="{A12FA001-AC4F-418D-AE19-62706E023703}">
                      <ahyp:hlinkClr xmlns:ahyp="http://schemas.microsoft.com/office/drawing/2018/hyperlinkcolor" val="tx"/>
                    </a:ext>
                  </a:extLst>
                </a:hlinkClick>
              </a:rPr>
              <a:t>http://www.samhoustonbsa.org/scout-fair-leader-page</a:t>
            </a:r>
            <a:endParaRPr lang="en-US" sz="3200" dirty="0"/>
          </a:p>
          <a:p>
            <a:r>
              <a:rPr lang="en-US" sz="2400" dirty="0"/>
              <a:t>You will receive an instant email saying, "your appointment is confirmed", it is </a:t>
            </a:r>
            <a:r>
              <a:rPr lang="en-US" sz="2400" b="1" u="sng" dirty="0"/>
              <a:t>not confirmed</a:t>
            </a:r>
            <a:r>
              <a:rPr lang="en-US" sz="2400" dirty="0"/>
              <a:t>, appointments can still be canceled </a:t>
            </a:r>
          </a:p>
          <a:p>
            <a:pPr lvl="1"/>
            <a:r>
              <a:rPr lang="en-US" sz="3200" dirty="0"/>
              <a:t>Units must monitor appointments</a:t>
            </a:r>
          </a:p>
          <a:p>
            <a:pPr lvl="1"/>
            <a:endParaRPr lang="en-US" dirty="0">
              <a:solidFill>
                <a:srgbClr val="FFFFFF"/>
              </a:solidFill>
            </a:endParaRPr>
          </a:p>
        </p:txBody>
      </p:sp>
    </p:spTree>
    <p:extLst>
      <p:ext uri="{BB962C8B-B14F-4D97-AF65-F5344CB8AC3E}">
        <p14:creationId xmlns:p14="http://schemas.microsoft.com/office/powerpoint/2010/main" val="582690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8B5108-81A7-4E00-8F39-1257C2AB85BF}"/>
              </a:ext>
            </a:extLst>
          </p:cNvPr>
          <p:cNvSpPr/>
          <p:nvPr/>
        </p:nvSpPr>
        <p:spPr>
          <a:xfrm>
            <a:off x="688521" y="156309"/>
            <a:ext cx="10814957" cy="6545382"/>
          </a:xfrm>
          <a:prstGeom prst="rect">
            <a:avLst/>
          </a:prstGeom>
        </p:spPr>
        <p:txBody>
          <a:bodyPr wrap="square">
            <a:spAutoFit/>
          </a:bodyPr>
          <a:lstStyle/>
          <a:p>
            <a:pPr marL="731520" marR="0" lvl="1" indent="-285750" algn="l" defTabSz="914400" rtl="0" eaLnBrk="1" fontAlgn="auto" latinLnBrk="0" hangingPunct="1">
              <a:lnSpc>
                <a:spcPct val="100000"/>
              </a:lnSpc>
              <a:spcBef>
                <a:spcPts val="1200"/>
              </a:spcBef>
              <a:spcAft>
                <a:spcPts val="800"/>
              </a:spcAft>
              <a:buClrTx/>
              <a:buSzTx/>
              <a:buFont typeface="Courier New" panose="02070309020205020404" pitchFamily="49" charset="0"/>
              <a:buChar char="o"/>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Kroger booths will be scheduled in four-hour blocks.</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731520" marR="0" lvl="1" indent="-285750" algn="l" defTabSz="914400" rtl="0" eaLnBrk="1" fontAlgn="auto" latinLnBrk="0" hangingPunct="1">
              <a:lnSpc>
                <a:spcPct val="100000"/>
              </a:lnSpc>
              <a:spcBef>
                <a:spcPts val="1200"/>
              </a:spcBef>
              <a:spcAft>
                <a:spcPts val="800"/>
              </a:spcAft>
              <a:buClrTx/>
              <a:buSzTx/>
              <a:buFont typeface="Courier New" panose="02070309020205020404" pitchFamily="49" charset="0"/>
              <a:buChar char="o"/>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Each unit will be permitted </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up to four Kroger booths</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during the initial registration period (1/24/20 – 2/2/20).</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731520" marR="0" lvl="1" indent="-285750" algn="l" defTabSz="914400" rtl="0" eaLnBrk="1" fontAlgn="auto" latinLnBrk="0" hangingPunct="1">
              <a:lnSpc>
                <a:spcPct val="100000"/>
              </a:lnSpc>
              <a:spcBef>
                <a:spcPts val="1200"/>
              </a:spcBef>
              <a:spcAft>
                <a:spcPts val="800"/>
              </a:spcAft>
              <a:buClrTx/>
              <a:buSzTx/>
              <a:buFont typeface="Courier New" panose="02070309020205020404" pitchFamily="49" charset="0"/>
              <a:buChar char="o"/>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Units who do not follow this policy will have their registration deleted.</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731520" marR="0" lvl="1" indent="-285750" algn="l" defTabSz="914400" rtl="0" eaLnBrk="1" fontAlgn="auto" latinLnBrk="0" hangingPunct="1">
              <a:lnSpc>
                <a:spcPct val="100000"/>
              </a:lnSpc>
              <a:spcBef>
                <a:spcPts val="1200"/>
              </a:spcBef>
              <a:spcAft>
                <a:spcPts val="800"/>
              </a:spcAft>
              <a:buClrTx/>
              <a:buSzTx/>
              <a:buFont typeface="Courier New" panose="02070309020205020404" pitchFamily="49" charset="0"/>
              <a:buChar char="o"/>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After February 2, 2020, at 11:55 pm, units can register for additional booths.</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731520" marR="0" lvl="1" indent="-285750" algn="l" defTabSz="914400" rtl="0" eaLnBrk="1" fontAlgn="auto" latinLnBrk="0" hangingPunct="1">
              <a:lnSpc>
                <a:spcPct val="100000"/>
              </a:lnSpc>
              <a:spcBef>
                <a:spcPts val="1200"/>
              </a:spcBef>
              <a:spcAft>
                <a:spcPts val="800"/>
              </a:spcAft>
              <a:buClrTx/>
              <a:buSzTx/>
              <a:buFont typeface="Courier New" panose="02070309020205020404" pitchFamily="49" charset="0"/>
              <a:buChar char="o"/>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If a Kroger is not listed as a sign-up location the store manager opted out – instruct units to NOT approach the store.</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731520" marR="0" lvl="1" indent="-285750" algn="l" defTabSz="914400" rtl="0" eaLnBrk="1" fontAlgn="auto" latinLnBrk="0" hangingPunct="1">
              <a:lnSpc>
                <a:spcPct val="100000"/>
              </a:lnSpc>
              <a:spcBef>
                <a:spcPts val="1200"/>
              </a:spcBef>
              <a:spcAft>
                <a:spcPts val="800"/>
              </a:spcAft>
              <a:buClrTx/>
              <a:buSzTx/>
              <a:buFont typeface="Courier New" panose="02070309020205020404" pitchFamily="49" charset="0"/>
              <a:buChar char="o"/>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If a unit believes another unit is at a Kroger during their time slot, DO NOT approach Kroger Management. The correct unit will have a Gen Book confirmation for the time and location.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001205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542C2F-B42D-45CF-B023-B5635F85563A}"/>
              </a:ext>
            </a:extLst>
          </p:cNvPr>
          <p:cNvSpPr>
            <a:spLocks noGrp="1"/>
          </p:cNvSpPr>
          <p:nvPr>
            <p:ph idx="1"/>
          </p:nvPr>
        </p:nvSpPr>
        <p:spPr>
          <a:xfrm>
            <a:off x="793290" y="547903"/>
            <a:ext cx="3175861" cy="4351338"/>
          </a:xfrm>
        </p:spPr>
        <p:txBody>
          <a:bodyPr/>
          <a:lstStyle/>
          <a:p>
            <a:pPr marL="0" indent="0">
              <a:buNone/>
            </a:pPr>
            <a:r>
              <a:rPr lang="en-US" sz="4000" b="1" dirty="0"/>
              <a:t>Participation</a:t>
            </a:r>
          </a:p>
          <a:p>
            <a:pPr marL="0" indent="0">
              <a:buNone/>
            </a:pPr>
            <a:r>
              <a:rPr lang="en-US" dirty="0"/>
              <a:t>Scout Fair </a:t>
            </a:r>
          </a:p>
          <a:p>
            <a:pPr marL="0" indent="0">
              <a:buNone/>
            </a:pPr>
            <a:r>
              <a:rPr lang="en-US" dirty="0"/>
              <a:t>April 4, 2020 </a:t>
            </a:r>
          </a:p>
          <a:p>
            <a:pPr marL="0" indent="0">
              <a:buNone/>
            </a:pPr>
            <a:r>
              <a:rPr lang="en-US" dirty="0"/>
              <a:t>NRG Arena </a:t>
            </a:r>
          </a:p>
          <a:p>
            <a:pPr marL="0" indent="0">
              <a:buNone/>
            </a:pPr>
            <a:r>
              <a:rPr lang="en-US" dirty="0"/>
              <a:t>10:00 AM – 3:00 PM </a:t>
            </a:r>
          </a:p>
        </p:txBody>
      </p:sp>
      <p:pic>
        <p:nvPicPr>
          <p:cNvPr id="5" name="Picture 4">
            <a:extLst>
              <a:ext uri="{FF2B5EF4-FFF2-40B4-BE49-F238E27FC236}">
                <a16:creationId xmlns:a16="http://schemas.microsoft.com/office/drawing/2014/main" id="{F201BD60-72D7-4AFC-BE63-CCFA180862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131" r="4876" b="-1"/>
          <a:stretch/>
        </p:blipFill>
        <p:spPr>
          <a:xfrm>
            <a:off x="5783777" y="3900349"/>
            <a:ext cx="4027002" cy="3146426"/>
          </a:xfrm>
          <a:prstGeom prst="rect">
            <a:avLst/>
          </a:prstGeom>
        </p:spPr>
      </p:pic>
      <p:pic>
        <p:nvPicPr>
          <p:cNvPr id="6" name="Picture 5">
            <a:extLst>
              <a:ext uri="{FF2B5EF4-FFF2-40B4-BE49-F238E27FC236}">
                <a16:creationId xmlns:a16="http://schemas.microsoft.com/office/drawing/2014/main" id="{D122D71C-57D9-4AB9-ACE9-996E1A841C4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226" r="20" b="-1"/>
          <a:stretch/>
        </p:blipFill>
        <p:spPr>
          <a:xfrm>
            <a:off x="9983683" y="3900349"/>
            <a:ext cx="2077912" cy="2397388"/>
          </a:xfrm>
          <a:prstGeom prst="rect">
            <a:avLst/>
          </a:prstGeom>
        </p:spPr>
      </p:pic>
      <p:pic>
        <p:nvPicPr>
          <p:cNvPr id="7" name="Picture 6">
            <a:extLst>
              <a:ext uri="{FF2B5EF4-FFF2-40B4-BE49-F238E27FC236}">
                <a16:creationId xmlns:a16="http://schemas.microsoft.com/office/drawing/2014/main" id="{6FEEDC74-EFE1-4309-B3F0-6AD3FF17275F}"/>
              </a:ext>
            </a:extLst>
          </p:cNvPr>
          <p:cNvPicPr>
            <a:picLocks noChangeAspect="1"/>
          </p:cNvPicPr>
          <p:nvPr/>
        </p:nvPicPr>
        <p:blipFill>
          <a:blip r:embed="rId5"/>
          <a:stretch>
            <a:fillRect/>
          </a:stretch>
        </p:blipFill>
        <p:spPr>
          <a:xfrm>
            <a:off x="7093952" y="736214"/>
            <a:ext cx="2716827" cy="3036071"/>
          </a:xfrm>
          <a:prstGeom prst="rect">
            <a:avLst/>
          </a:prstGeom>
        </p:spPr>
      </p:pic>
      <p:pic>
        <p:nvPicPr>
          <p:cNvPr id="8" name="Picture 7">
            <a:extLst>
              <a:ext uri="{FF2B5EF4-FFF2-40B4-BE49-F238E27FC236}">
                <a16:creationId xmlns:a16="http://schemas.microsoft.com/office/drawing/2014/main" id="{94442036-2397-49BA-8DC3-049831457440}"/>
              </a:ext>
            </a:extLst>
          </p:cNvPr>
          <p:cNvPicPr>
            <a:picLocks noChangeAspect="1"/>
          </p:cNvPicPr>
          <p:nvPr/>
        </p:nvPicPr>
        <p:blipFill>
          <a:blip r:embed="rId6"/>
          <a:stretch>
            <a:fillRect/>
          </a:stretch>
        </p:blipFill>
        <p:spPr>
          <a:xfrm>
            <a:off x="9938210" y="434830"/>
            <a:ext cx="2081614" cy="3330582"/>
          </a:xfrm>
          <a:prstGeom prst="rect">
            <a:avLst/>
          </a:prstGeom>
        </p:spPr>
      </p:pic>
      <p:pic>
        <p:nvPicPr>
          <p:cNvPr id="11" name="Picture 10">
            <a:extLst>
              <a:ext uri="{FF2B5EF4-FFF2-40B4-BE49-F238E27FC236}">
                <a16:creationId xmlns:a16="http://schemas.microsoft.com/office/drawing/2014/main" id="{AB39C8A4-AC73-4965-8C68-6D38367F4075}"/>
              </a:ext>
            </a:extLst>
          </p:cNvPr>
          <p:cNvPicPr>
            <a:picLocks noChangeAspect="1"/>
          </p:cNvPicPr>
          <p:nvPr/>
        </p:nvPicPr>
        <p:blipFill>
          <a:blip r:embed="rId7"/>
          <a:stretch>
            <a:fillRect/>
          </a:stretch>
        </p:blipFill>
        <p:spPr>
          <a:xfrm>
            <a:off x="4419676" y="547903"/>
            <a:ext cx="2534004" cy="3248478"/>
          </a:xfrm>
          <a:prstGeom prst="rect">
            <a:avLst/>
          </a:prstGeom>
        </p:spPr>
      </p:pic>
      <p:pic>
        <p:nvPicPr>
          <p:cNvPr id="12" name="Picture 11">
            <a:extLst>
              <a:ext uri="{FF2B5EF4-FFF2-40B4-BE49-F238E27FC236}">
                <a16:creationId xmlns:a16="http://schemas.microsoft.com/office/drawing/2014/main" id="{29AE460F-B97A-4AEB-9BCD-9B1F24E76D20}"/>
              </a:ext>
            </a:extLst>
          </p:cNvPr>
          <p:cNvPicPr>
            <a:picLocks noChangeAspect="1"/>
          </p:cNvPicPr>
          <p:nvPr/>
        </p:nvPicPr>
        <p:blipFill>
          <a:blip r:embed="rId8"/>
          <a:stretch>
            <a:fillRect/>
          </a:stretch>
        </p:blipFill>
        <p:spPr>
          <a:xfrm>
            <a:off x="2260231" y="3900349"/>
            <a:ext cx="3350642" cy="2772465"/>
          </a:xfrm>
          <a:prstGeom prst="rect">
            <a:avLst/>
          </a:prstGeom>
        </p:spPr>
      </p:pic>
      <p:pic>
        <p:nvPicPr>
          <p:cNvPr id="13" name="Picture 12">
            <a:extLst>
              <a:ext uri="{FF2B5EF4-FFF2-40B4-BE49-F238E27FC236}">
                <a16:creationId xmlns:a16="http://schemas.microsoft.com/office/drawing/2014/main" id="{82CADC13-3EB4-49A2-A18F-5D4F3B5550E9}"/>
              </a:ext>
            </a:extLst>
          </p:cNvPr>
          <p:cNvPicPr>
            <a:picLocks noChangeAspect="1"/>
          </p:cNvPicPr>
          <p:nvPr/>
        </p:nvPicPr>
        <p:blipFill>
          <a:blip r:embed="rId9"/>
          <a:stretch>
            <a:fillRect/>
          </a:stretch>
        </p:blipFill>
        <p:spPr>
          <a:xfrm>
            <a:off x="130405" y="3900349"/>
            <a:ext cx="2028894" cy="2714799"/>
          </a:xfrm>
          <a:prstGeom prst="rect">
            <a:avLst/>
          </a:prstGeom>
        </p:spPr>
      </p:pic>
    </p:spTree>
    <p:extLst>
      <p:ext uri="{BB962C8B-B14F-4D97-AF65-F5344CB8AC3E}">
        <p14:creationId xmlns:p14="http://schemas.microsoft.com/office/powerpoint/2010/main" val="8675470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2998863-5969-4350-B433-535D394DF666}"/>
              </a:ext>
            </a:extLst>
          </p:cNvPr>
          <p:cNvSpPr>
            <a:spLocks noGrp="1"/>
          </p:cNvSpPr>
          <p:nvPr>
            <p:ph type="title"/>
          </p:nvPr>
        </p:nvSpPr>
        <p:spPr>
          <a:xfrm>
            <a:off x="609600" y="533400"/>
            <a:ext cx="10972800" cy="884238"/>
          </a:xfrm>
        </p:spPr>
        <p:txBody>
          <a:bodyPr/>
          <a:lstStyle/>
          <a:p>
            <a:r>
              <a:rPr lang="en-US" b="1" dirty="0"/>
              <a:t>Participation Booth Information</a:t>
            </a:r>
          </a:p>
        </p:txBody>
      </p:sp>
      <p:sp>
        <p:nvSpPr>
          <p:cNvPr id="5" name="Content Placeholder 2">
            <a:extLst>
              <a:ext uri="{FF2B5EF4-FFF2-40B4-BE49-F238E27FC236}">
                <a16:creationId xmlns:a16="http://schemas.microsoft.com/office/drawing/2014/main" id="{6BC0B401-774F-4EF3-8230-F14BB012A30C}"/>
              </a:ext>
            </a:extLst>
          </p:cNvPr>
          <p:cNvSpPr>
            <a:spLocks noGrp="1"/>
          </p:cNvSpPr>
          <p:nvPr>
            <p:ph idx="1"/>
          </p:nvPr>
        </p:nvSpPr>
        <p:spPr>
          <a:xfrm>
            <a:off x="609600" y="1678577"/>
            <a:ext cx="10972800" cy="3992880"/>
          </a:xfrm>
        </p:spPr>
        <p:txBody>
          <a:bodyPr>
            <a:normAutofit/>
          </a:bodyPr>
          <a:lstStyle/>
          <a:p>
            <a:pPr>
              <a:buFontTx/>
              <a:buChar char="•"/>
            </a:pPr>
            <a:r>
              <a:rPr lang="en-US" altLang="en-US" dirty="0">
                <a:solidFill>
                  <a:srgbClr val="045CA4"/>
                </a:solidFill>
              </a:rPr>
              <a:t>FREE Booth Space</a:t>
            </a:r>
          </a:p>
          <a:p>
            <a:pPr lvl="1">
              <a:buFontTx/>
              <a:buChar char="•"/>
            </a:pPr>
            <a:r>
              <a:rPr lang="en-US" altLang="en-US" dirty="0">
                <a:solidFill>
                  <a:srgbClr val="045CA4"/>
                </a:solidFill>
              </a:rPr>
              <a:t>Bring tables / chairs - or – rentals are available to purchase during booth registration</a:t>
            </a:r>
          </a:p>
          <a:p>
            <a:pPr>
              <a:buFontTx/>
              <a:buChar char="•"/>
            </a:pPr>
            <a:r>
              <a:rPr lang="en-US" altLang="en-US" dirty="0">
                <a:solidFill>
                  <a:srgbClr val="045CA4"/>
                </a:solidFill>
              </a:rPr>
              <a:t> Purchase:</a:t>
            </a:r>
          </a:p>
          <a:p>
            <a:pPr lvl="1">
              <a:buFontTx/>
              <a:buChar char="•"/>
            </a:pPr>
            <a:r>
              <a:rPr lang="en-US" altLang="en-US" sz="2800" dirty="0">
                <a:solidFill>
                  <a:srgbClr val="045CA4"/>
                </a:solidFill>
              </a:rPr>
              <a:t>Electricity $110</a:t>
            </a:r>
          </a:p>
          <a:p>
            <a:pPr lvl="1">
              <a:buFontTx/>
              <a:buChar char="•"/>
            </a:pPr>
            <a:r>
              <a:rPr lang="en-US" altLang="en-US" sz="2800" dirty="0">
                <a:solidFill>
                  <a:srgbClr val="045CA4"/>
                </a:solidFill>
              </a:rPr>
              <a:t>$15 Parking Passes (In/Out Privileges and works for troop trailers too)</a:t>
            </a:r>
          </a:p>
        </p:txBody>
      </p:sp>
      <p:sp>
        <p:nvSpPr>
          <p:cNvPr id="6" name="Content Placeholder 2">
            <a:extLst>
              <a:ext uri="{FF2B5EF4-FFF2-40B4-BE49-F238E27FC236}">
                <a16:creationId xmlns:a16="http://schemas.microsoft.com/office/drawing/2014/main" id="{CE021FE5-4851-4153-BAC2-A6EFB5699093}"/>
              </a:ext>
            </a:extLst>
          </p:cNvPr>
          <p:cNvSpPr txBox="1">
            <a:spLocks/>
          </p:cNvSpPr>
          <p:nvPr/>
        </p:nvSpPr>
        <p:spPr bwMode="auto">
          <a:xfrm>
            <a:off x="609600" y="4619515"/>
            <a:ext cx="10972800" cy="131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ヒラギノ角ゴ Pro W3" charset="0"/>
                <a:cs typeface="ヒラギノ角ゴ Pro W3" charset="0"/>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ヒラギノ角ゴ Pro W3" charset="0"/>
                <a:cs typeface="ヒラギノ角ゴ Pro W3" charset="0"/>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ヒラギノ角ゴ Pro W3" charset="0"/>
                <a:cs typeface="ヒラギノ角ゴ Pro W3" charset="0"/>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ヒラギノ角ゴ Pro W3" charset="0"/>
                <a:cs typeface="ヒラギノ角ゴ Pro W3" charset="0"/>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ヒラギノ角ゴ Pro W3" charset="0"/>
                <a:cs typeface="ヒラギノ角ゴ Pro W3"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45CA4"/>
                </a:solidFill>
                <a:effectLst/>
                <a:uLnTx/>
                <a:uFillTx/>
                <a:latin typeface="Calibri" panose="020F0502020204030204"/>
              </a:rPr>
              <a:t>Register for a booth by March 20</a:t>
            </a:r>
            <a:r>
              <a:rPr kumimoji="0" lang="en-US" sz="3200" b="0" i="0" u="none" strike="noStrike" kern="1200" cap="none" spc="0" normalizeH="0" baseline="30000" noProof="0" dirty="0">
                <a:ln>
                  <a:noFill/>
                </a:ln>
                <a:solidFill>
                  <a:srgbClr val="045CA4"/>
                </a:solidFill>
                <a:effectLst/>
                <a:uLnTx/>
                <a:uFillTx/>
                <a:latin typeface="Calibri" panose="020F0502020204030204"/>
              </a:rPr>
              <a:t>th</a:t>
            </a:r>
            <a:r>
              <a:rPr kumimoji="0" lang="en-US" sz="3200" b="0" i="0" u="none" strike="noStrike" kern="1200" cap="none" spc="0" normalizeH="0" baseline="0" noProof="0" dirty="0">
                <a:ln>
                  <a:noFill/>
                </a:ln>
                <a:solidFill>
                  <a:srgbClr val="045CA4"/>
                </a:solidFill>
                <a:effectLst/>
                <a:uLnTx/>
                <a:uFillTx/>
                <a:latin typeface="Calibri" panose="020F0502020204030204"/>
              </a:rPr>
              <a:t> to receive 10% bonus commission</a:t>
            </a:r>
          </a:p>
        </p:txBody>
      </p:sp>
      <p:sp>
        <p:nvSpPr>
          <p:cNvPr id="2" name="Rectangle 1">
            <a:extLst>
              <a:ext uri="{FF2B5EF4-FFF2-40B4-BE49-F238E27FC236}">
                <a16:creationId xmlns:a16="http://schemas.microsoft.com/office/drawing/2014/main" id="{5E26228D-4D31-4859-97C0-21AD6A4EA72F}"/>
              </a:ext>
            </a:extLst>
          </p:cNvPr>
          <p:cNvSpPr/>
          <p:nvPr/>
        </p:nvSpPr>
        <p:spPr>
          <a:xfrm>
            <a:off x="4153546" y="5918189"/>
            <a:ext cx="3269036" cy="7623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Sign Up Here</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5465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3765D1-2FED-484B-B25E-5779F5C5DB10}"/>
              </a:ext>
            </a:extLst>
          </p:cNvPr>
          <p:cNvPicPr>
            <a:picLocks noChangeAspect="1"/>
          </p:cNvPicPr>
          <p:nvPr/>
        </p:nvPicPr>
        <p:blipFill>
          <a:blip r:embed="rId3"/>
          <a:stretch>
            <a:fillRect/>
          </a:stretch>
        </p:blipFill>
        <p:spPr>
          <a:xfrm>
            <a:off x="5173546" y="214398"/>
            <a:ext cx="6199041" cy="6429204"/>
          </a:xfrm>
          <a:prstGeom prst="rect">
            <a:avLst/>
          </a:prstGeom>
        </p:spPr>
      </p:pic>
      <p:sp>
        <p:nvSpPr>
          <p:cNvPr id="2" name="Title 1">
            <a:extLst>
              <a:ext uri="{FF2B5EF4-FFF2-40B4-BE49-F238E27FC236}">
                <a16:creationId xmlns:a16="http://schemas.microsoft.com/office/drawing/2014/main" id="{4E9E2C52-C095-47DD-9F53-C5CDE0CE0A8E}"/>
              </a:ext>
            </a:extLst>
          </p:cNvPr>
          <p:cNvSpPr>
            <a:spLocks noGrp="1"/>
          </p:cNvSpPr>
          <p:nvPr>
            <p:ph type="title"/>
          </p:nvPr>
        </p:nvSpPr>
        <p:spPr>
          <a:xfrm>
            <a:off x="648929" y="629266"/>
            <a:ext cx="3954068" cy="2799734"/>
          </a:xfrm>
        </p:spPr>
        <p:txBody>
          <a:bodyPr>
            <a:normAutofit/>
          </a:bodyPr>
          <a:lstStyle/>
          <a:p>
            <a:r>
              <a:rPr lang="en-US" b="1" dirty="0"/>
              <a:t>Scout Fair Participation Patch </a:t>
            </a:r>
          </a:p>
        </p:txBody>
      </p:sp>
      <p:sp>
        <p:nvSpPr>
          <p:cNvPr id="3" name="Content Placeholder 2">
            <a:extLst>
              <a:ext uri="{FF2B5EF4-FFF2-40B4-BE49-F238E27FC236}">
                <a16:creationId xmlns:a16="http://schemas.microsoft.com/office/drawing/2014/main" id="{D0C1A0ED-DC71-4804-B2D3-BD903E005B5D}"/>
              </a:ext>
            </a:extLst>
          </p:cNvPr>
          <p:cNvSpPr>
            <a:spLocks noGrp="1"/>
          </p:cNvSpPr>
          <p:nvPr>
            <p:ph idx="1"/>
          </p:nvPr>
        </p:nvSpPr>
        <p:spPr>
          <a:xfrm>
            <a:off x="648929" y="4958208"/>
            <a:ext cx="6199041" cy="1899792"/>
          </a:xfrm>
        </p:spPr>
        <p:txBody>
          <a:bodyPr>
            <a:normAutofit/>
          </a:bodyPr>
          <a:lstStyle/>
          <a:p>
            <a:pPr marL="0" indent="0">
              <a:buNone/>
            </a:pPr>
            <a:r>
              <a:rPr lang="en-US" dirty="0"/>
              <a:t>For all Scouts that sell, participate or attend Scout Fair! </a:t>
            </a:r>
          </a:p>
          <a:p>
            <a:pPr marL="0" indent="0">
              <a:buNone/>
            </a:pPr>
            <a:r>
              <a:rPr lang="en-US" dirty="0"/>
              <a:t>Distributed on Scout Fair Day! </a:t>
            </a:r>
          </a:p>
        </p:txBody>
      </p:sp>
    </p:spTree>
    <p:extLst>
      <p:ext uri="{BB962C8B-B14F-4D97-AF65-F5344CB8AC3E}">
        <p14:creationId xmlns:p14="http://schemas.microsoft.com/office/powerpoint/2010/main" val="21115046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D96BCD-9EA5-4AAB-A540-CAE765AD9539}"/>
              </a:ext>
            </a:extLst>
          </p:cNvPr>
          <p:cNvPicPr>
            <a:picLocks noChangeAspect="1"/>
          </p:cNvPicPr>
          <p:nvPr/>
        </p:nvPicPr>
        <p:blipFill>
          <a:blip r:embed="rId3"/>
          <a:stretch>
            <a:fillRect/>
          </a:stretch>
        </p:blipFill>
        <p:spPr>
          <a:xfrm>
            <a:off x="8009737" y="-330937"/>
            <a:ext cx="3799968" cy="3941056"/>
          </a:xfrm>
          <a:prstGeom prst="rect">
            <a:avLst/>
          </a:prstGeom>
        </p:spPr>
      </p:pic>
      <p:sp>
        <p:nvSpPr>
          <p:cNvPr id="2" name="Title 1">
            <a:extLst>
              <a:ext uri="{FF2B5EF4-FFF2-40B4-BE49-F238E27FC236}">
                <a16:creationId xmlns:a16="http://schemas.microsoft.com/office/drawing/2014/main" id="{095B4B3E-B174-4CA8-9821-B6F28FDC0492}"/>
              </a:ext>
            </a:extLst>
          </p:cNvPr>
          <p:cNvSpPr>
            <a:spLocks noGrp="1"/>
          </p:cNvSpPr>
          <p:nvPr>
            <p:ph type="title"/>
          </p:nvPr>
        </p:nvSpPr>
        <p:spPr/>
        <p:txBody>
          <a:bodyPr/>
          <a:lstStyle/>
          <a:p>
            <a:r>
              <a:rPr lang="en-US" dirty="0"/>
              <a:t>Upcoming Important Dates</a:t>
            </a:r>
          </a:p>
        </p:txBody>
      </p:sp>
      <p:sp>
        <p:nvSpPr>
          <p:cNvPr id="3" name="Content Placeholder 2">
            <a:extLst>
              <a:ext uri="{FF2B5EF4-FFF2-40B4-BE49-F238E27FC236}">
                <a16:creationId xmlns:a16="http://schemas.microsoft.com/office/drawing/2014/main" id="{DFFCC6F6-D4A1-4E3C-873A-693CAB02829F}"/>
              </a:ext>
            </a:extLst>
          </p:cNvPr>
          <p:cNvSpPr>
            <a:spLocks noGrp="1"/>
          </p:cNvSpPr>
          <p:nvPr>
            <p:ph idx="1"/>
          </p:nvPr>
        </p:nvSpPr>
        <p:spPr>
          <a:xfrm>
            <a:off x="838200" y="1825624"/>
            <a:ext cx="10515600" cy="5032375"/>
          </a:xfrm>
        </p:spPr>
        <p:txBody>
          <a:bodyPr>
            <a:normAutofit lnSpcReduction="10000"/>
          </a:bodyPr>
          <a:lstStyle/>
          <a:p>
            <a:r>
              <a:rPr lang="en-US" dirty="0"/>
              <a:t>1/24 – Kroger Booth Registration Opens @ noon </a:t>
            </a:r>
          </a:p>
          <a:p>
            <a:r>
              <a:rPr lang="en-US" dirty="0"/>
              <a:t>3/5 – 5% Turn In Deadline </a:t>
            </a:r>
          </a:p>
          <a:p>
            <a:r>
              <a:rPr lang="en-US" dirty="0"/>
              <a:t>3/19 – 3% Turn In Deadline </a:t>
            </a:r>
          </a:p>
          <a:p>
            <a:r>
              <a:rPr lang="en-US" dirty="0"/>
              <a:t>3/20 – Scout Fair Booth Registration Deadline (10% Bonus Commission for participating with a booth) </a:t>
            </a:r>
          </a:p>
          <a:p>
            <a:r>
              <a:rPr lang="en-US" dirty="0"/>
              <a:t>3/30 – 1% Turn In Deadline </a:t>
            </a:r>
          </a:p>
          <a:p>
            <a:endParaRPr lang="en-US" dirty="0"/>
          </a:p>
          <a:p>
            <a:endParaRPr lang="en-US" dirty="0"/>
          </a:p>
          <a:p>
            <a:endParaRPr lang="en-US" dirty="0"/>
          </a:p>
          <a:p>
            <a:endParaRPr lang="en-US" dirty="0"/>
          </a:p>
          <a:p>
            <a:pPr marL="0" indent="0" algn="ctr">
              <a:buNone/>
            </a:pPr>
            <a:r>
              <a:rPr lang="en-US" sz="2400" dirty="0"/>
              <a:t>Contact your District Scout Fair Chair or District Executive with any questions</a:t>
            </a:r>
          </a:p>
        </p:txBody>
      </p:sp>
    </p:spTree>
    <p:extLst>
      <p:ext uri="{BB962C8B-B14F-4D97-AF65-F5344CB8AC3E}">
        <p14:creationId xmlns:p14="http://schemas.microsoft.com/office/powerpoint/2010/main" val="586547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019B7B0-8C80-4F93-96BA-A1889F09608E}"/>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b="1" kern="1200">
                <a:solidFill>
                  <a:schemeClr val="bg1"/>
                </a:solidFill>
                <a:latin typeface="+mj-lt"/>
                <a:ea typeface="+mj-ea"/>
                <a:cs typeface="+mj-cs"/>
              </a:rPr>
              <a:t>Changes to the Book</a:t>
            </a:r>
          </a:p>
        </p:txBody>
      </p:sp>
      <p:pic>
        <p:nvPicPr>
          <p:cNvPr id="12" name="Content Placeholder 11" descr="A picture containing drawing, table&#10;&#10;Description automatically generated">
            <a:extLst>
              <a:ext uri="{FF2B5EF4-FFF2-40B4-BE49-F238E27FC236}">
                <a16:creationId xmlns:a16="http://schemas.microsoft.com/office/drawing/2014/main" id="{39D63597-4C2C-4158-9867-3DFA168B743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25738" y="1793875"/>
            <a:ext cx="8780463" cy="1522413"/>
          </a:xfrm>
        </p:spPr>
      </p:pic>
      <p:pic>
        <p:nvPicPr>
          <p:cNvPr id="4" name="Picture 3" descr="A black sign with white text&#10;&#10;Description automatically generated">
            <a:extLst>
              <a:ext uri="{FF2B5EF4-FFF2-40B4-BE49-F238E27FC236}">
                <a16:creationId xmlns:a16="http://schemas.microsoft.com/office/drawing/2014/main" id="{0564F5DE-ACAB-4D81-BD5E-2314BFE5AB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213" y="3400425"/>
            <a:ext cx="1906588" cy="1431925"/>
          </a:xfrm>
          <a:prstGeom prst="rect">
            <a:avLst/>
          </a:prstGeom>
        </p:spPr>
      </p:pic>
      <p:pic>
        <p:nvPicPr>
          <p:cNvPr id="5" name="Picture 4">
            <a:extLst>
              <a:ext uri="{FF2B5EF4-FFF2-40B4-BE49-F238E27FC236}">
                <a16:creationId xmlns:a16="http://schemas.microsoft.com/office/drawing/2014/main" id="{FC9FF56D-5F51-4840-A824-92604E6339D9}"/>
              </a:ext>
            </a:extLst>
          </p:cNvPr>
          <p:cNvPicPr>
            <a:picLocks noChangeAspect="1"/>
          </p:cNvPicPr>
          <p:nvPr/>
        </p:nvPicPr>
        <p:blipFill>
          <a:blip r:embed="rId5"/>
          <a:stretch>
            <a:fillRect/>
          </a:stretch>
        </p:blipFill>
        <p:spPr>
          <a:xfrm>
            <a:off x="684213" y="1793875"/>
            <a:ext cx="1957388" cy="1522413"/>
          </a:xfrm>
          <a:prstGeom prst="rect">
            <a:avLst/>
          </a:prstGeom>
        </p:spPr>
      </p:pic>
      <p:pic>
        <p:nvPicPr>
          <p:cNvPr id="6" name="Picture 5" descr="A picture containing food&#10;&#10;Description automatically generated">
            <a:extLst>
              <a:ext uri="{FF2B5EF4-FFF2-40B4-BE49-F238E27FC236}">
                <a16:creationId xmlns:a16="http://schemas.microsoft.com/office/drawing/2014/main" id="{A0A4529F-6BF7-4C14-A00E-5E83DF4D26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10138" y="4914900"/>
            <a:ext cx="1385888" cy="1033463"/>
          </a:xfrm>
          <a:prstGeom prst="rect">
            <a:avLst/>
          </a:prstGeom>
        </p:spPr>
      </p:pic>
      <p:pic>
        <p:nvPicPr>
          <p:cNvPr id="7" name="Picture 6">
            <a:extLst>
              <a:ext uri="{FF2B5EF4-FFF2-40B4-BE49-F238E27FC236}">
                <a16:creationId xmlns:a16="http://schemas.microsoft.com/office/drawing/2014/main" id="{74F911A1-0E3D-4B1B-9CCD-1A01448EC791}"/>
              </a:ext>
            </a:extLst>
          </p:cNvPr>
          <p:cNvPicPr>
            <a:picLocks noChangeAspect="1"/>
          </p:cNvPicPr>
          <p:nvPr/>
        </p:nvPicPr>
        <p:blipFill>
          <a:blip r:embed="rId7"/>
          <a:stretch>
            <a:fillRect/>
          </a:stretch>
        </p:blipFill>
        <p:spPr>
          <a:xfrm>
            <a:off x="1936750" y="4914900"/>
            <a:ext cx="2889250" cy="1033463"/>
          </a:xfrm>
          <a:prstGeom prst="rect">
            <a:avLst/>
          </a:prstGeom>
        </p:spPr>
      </p:pic>
      <p:pic>
        <p:nvPicPr>
          <p:cNvPr id="8" name="Picture 7">
            <a:extLst>
              <a:ext uri="{FF2B5EF4-FFF2-40B4-BE49-F238E27FC236}">
                <a16:creationId xmlns:a16="http://schemas.microsoft.com/office/drawing/2014/main" id="{D842B045-BF64-4C4D-9EF1-F4214F7BEC15}"/>
              </a:ext>
            </a:extLst>
          </p:cNvPr>
          <p:cNvPicPr>
            <a:picLocks noChangeAspect="1"/>
          </p:cNvPicPr>
          <p:nvPr/>
        </p:nvPicPr>
        <p:blipFill>
          <a:blip r:embed="rId8"/>
          <a:stretch>
            <a:fillRect/>
          </a:stretch>
        </p:blipFill>
        <p:spPr>
          <a:xfrm>
            <a:off x="4648200" y="3400425"/>
            <a:ext cx="6858000" cy="1431925"/>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429463BC-279F-44C5-B9EB-64D8AA7D89B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04188" y="4914900"/>
            <a:ext cx="3402013" cy="1033463"/>
          </a:xfrm>
          <a:prstGeom prst="rect">
            <a:avLst/>
          </a:prstGeom>
        </p:spPr>
      </p:pic>
      <p:pic>
        <p:nvPicPr>
          <p:cNvPr id="10" name="Picture 9" descr="A close up of a sign&#10;&#10;Description automatically generated">
            <a:extLst>
              <a:ext uri="{FF2B5EF4-FFF2-40B4-BE49-F238E27FC236}">
                <a16:creationId xmlns:a16="http://schemas.microsoft.com/office/drawing/2014/main" id="{EB57F2B5-5BA0-46B4-9257-6239BE56559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78575" y="4914900"/>
            <a:ext cx="1641475" cy="1033463"/>
          </a:xfrm>
          <a:prstGeom prst="rect">
            <a:avLst/>
          </a:prstGeom>
        </p:spPr>
      </p:pic>
      <p:pic>
        <p:nvPicPr>
          <p:cNvPr id="14" name="Picture 13" descr="A close up of a sign&#10;&#10;Description automatically generated">
            <a:extLst>
              <a:ext uri="{FF2B5EF4-FFF2-40B4-BE49-F238E27FC236}">
                <a16:creationId xmlns:a16="http://schemas.microsoft.com/office/drawing/2014/main" id="{D028E78A-1155-4CB6-9448-D651DD23AAF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73350" y="3400425"/>
            <a:ext cx="1892300" cy="1431925"/>
          </a:xfrm>
          <a:prstGeom prst="rect">
            <a:avLst/>
          </a:prstGeom>
        </p:spPr>
      </p:pic>
      <p:pic>
        <p:nvPicPr>
          <p:cNvPr id="16" name="Picture 15" descr="A picture containing drawing&#10;&#10;Description automatically generated">
            <a:extLst>
              <a:ext uri="{FF2B5EF4-FFF2-40B4-BE49-F238E27FC236}">
                <a16:creationId xmlns:a16="http://schemas.microsoft.com/office/drawing/2014/main" id="{D04CB687-DC48-4F56-A9DE-8F5249509D9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84213" y="4914900"/>
            <a:ext cx="1169988" cy="1033463"/>
          </a:xfrm>
          <a:prstGeom prst="rect">
            <a:avLst/>
          </a:prstGeom>
        </p:spPr>
      </p:pic>
      <p:pic>
        <p:nvPicPr>
          <p:cNvPr id="18" name="Picture 17">
            <a:extLst>
              <a:ext uri="{FF2B5EF4-FFF2-40B4-BE49-F238E27FC236}">
                <a16:creationId xmlns:a16="http://schemas.microsoft.com/office/drawing/2014/main" id="{407C8DA0-DDA2-4569-914D-494E1CA24567}"/>
              </a:ext>
            </a:extLst>
          </p:cNvPr>
          <p:cNvPicPr>
            <a:picLocks noChangeAspect="1"/>
          </p:cNvPicPr>
          <p:nvPr/>
        </p:nvPicPr>
        <p:blipFill>
          <a:blip r:embed="rId13"/>
          <a:stretch>
            <a:fillRect/>
          </a:stretch>
        </p:blipFill>
        <p:spPr>
          <a:xfrm>
            <a:off x="3827428" y="1496802"/>
            <a:ext cx="4937195" cy="5256001"/>
          </a:xfrm>
          <a:prstGeom prst="rect">
            <a:avLst/>
          </a:prstGeom>
        </p:spPr>
      </p:pic>
    </p:spTree>
    <p:extLst>
      <p:ext uri="{BB962C8B-B14F-4D97-AF65-F5344CB8AC3E}">
        <p14:creationId xmlns:p14="http://schemas.microsoft.com/office/powerpoint/2010/main" val="303161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67196-8274-4F90-8CC0-98812CFA298B}"/>
              </a:ext>
            </a:extLst>
          </p:cNvPr>
          <p:cNvSpPr>
            <a:spLocks noGrp="1"/>
          </p:cNvSpPr>
          <p:nvPr>
            <p:ph type="title"/>
          </p:nvPr>
        </p:nvSpPr>
        <p:spPr/>
        <p:txBody>
          <a:bodyPr/>
          <a:lstStyle/>
          <a:p>
            <a:r>
              <a:rPr lang="en-US" dirty="0"/>
              <a:t>Tonight </a:t>
            </a:r>
            <a:br>
              <a:rPr lang="en-US" dirty="0"/>
            </a:br>
            <a:endParaRPr lang="en-US" dirty="0"/>
          </a:p>
        </p:txBody>
      </p:sp>
      <p:sp>
        <p:nvSpPr>
          <p:cNvPr id="3" name="Content Placeholder 2">
            <a:extLst>
              <a:ext uri="{FF2B5EF4-FFF2-40B4-BE49-F238E27FC236}">
                <a16:creationId xmlns:a16="http://schemas.microsoft.com/office/drawing/2014/main" id="{883F21E9-15E4-4DA6-B106-583F50E4CE3F}"/>
              </a:ext>
            </a:extLst>
          </p:cNvPr>
          <p:cNvSpPr>
            <a:spLocks noGrp="1"/>
          </p:cNvSpPr>
          <p:nvPr>
            <p:ph idx="1"/>
          </p:nvPr>
        </p:nvSpPr>
        <p:spPr>
          <a:xfrm>
            <a:off x="838200" y="1825625"/>
            <a:ext cx="4694050" cy="4351338"/>
          </a:xfrm>
        </p:spPr>
        <p:txBody>
          <a:bodyPr/>
          <a:lstStyle/>
          <a:p>
            <a:r>
              <a:rPr lang="en-US" dirty="0"/>
              <a:t>You’ll receive </a:t>
            </a:r>
          </a:p>
          <a:p>
            <a:pPr lvl="1"/>
            <a:r>
              <a:rPr lang="en-US" dirty="0"/>
              <a:t>Scout Fair Coupon Books </a:t>
            </a:r>
          </a:p>
          <a:p>
            <a:pPr lvl="1"/>
            <a:r>
              <a:rPr lang="en-US" dirty="0"/>
              <a:t>Envelopes </a:t>
            </a:r>
          </a:p>
          <a:p>
            <a:pPr lvl="1"/>
            <a:r>
              <a:rPr lang="en-US" dirty="0"/>
              <a:t>Prize Brochures </a:t>
            </a:r>
          </a:p>
          <a:p>
            <a:r>
              <a:rPr lang="en-US" dirty="0"/>
              <a:t>Take this to your unit to have a Kick Off where you will distribute this to Scouts and GET THEM EXCITED about the sale and earning prizes </a:t>
            </a:r>
          </a:p>
        </p:txBody>
      </p:sp>
      <p:pic>
        <p:nvPicPr>
          <p:cNvPr id="5" name="Picture 4">
            <a:extLst>
              <a:ext uri="{FF2B5EF4-FFF2-40B4-BE49-F238E27FC236}">
                <a16:creationId xmlns:a16="http://schemas.microsoft.com/office/drawing/2014/main" id="{70155E6D-ADFB-480C-B7C1-CFDB18F7F372}"/>
              </a:ext>
            </a:extLst>
          </p:cNvPr>
          <p:cNvPicPr>
            <a:picLocks noChangeAspect="1"/>
          </p:cNvPicPr>
          <p:nvPr/>
        </p:nvPicPr>
        <p:blipFill>
          <a:blip r:embed="rId3"/>
          <a:stretch>
            <a:fillRect/>
          </a:stretch>
        </p:blipFill>
        <p:spPr>
          <a:xfrm>
            <a:off x="6507350" y="208265"/>
            <a:ext cx="4694049" cy="6441470"/>
          </a:xfrm>
          <a:prstGeom prst="rect">
            <a:avLst/>
          </a:prstGeom>
        </p:spPr>
      </p:pic>
    </p:spTree>
    <p:extLst>
      <p:ext uri="{BB962C8B-B14F-4D97-AF65-F5344CB8AC3E}">
        <p14:creationId xmlns:p14="http://schemas.microsoft.com/office/powerpoint/2010/main" val="4241898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D613F-CE6D-41FC-9EB9-8A78932ECF54}"/>
              </a:ext>
            </a:extLst>
          </p:cNvPr>
          <p:cNvSpPr>
            <a:spLocks noGrp="1"/>
          </p:cNvSpPr>
          <p:nvPr>
            <p:ph type="title"/>
          </p:nvPr>
        </p:nvSpPr>
        <p:spPr/>
        <p:txBody>
          <a:bodyPr/>
          <a:lstStyle/>
          <a:p>
            <a:r>
              <a:rPr lang="en-US" b="1" dirty="0"/>
              <a:t>How to Earn Money </a:t>
            </a:r>
          </a:p>
        </p:txBody>
      </p:sp>
      <p:sp>
        <p:nvSpPr>
          <p:cNvPr id="4" name="Rectangle: Rounded Corners 3">
            <a:extLst>
              <a:ext uri="{FF2B5EF4-FFF2-40B4-BE49-F238E27FC236}">
                <a16:creationId xmlns:a16="http://schemas.microsoft.com/office/drawing/2014/main" id="{0BE5E415-9BF4-40B9-83EB-07C235E23E9E}"/>
              </a:ext>
            </a:extLst>
          </p:cNvPr>
          <p:cNvSpPr/>
          <p:nvPr/>
        </p:nvSpPr>
        <p:spPr>
          <a:xfrm>
            <a:off x="3426416" y="1721679"/>
            <a:ext cx="6263640" cy="1572384"/>
          </a:xfrm>
          <a:prstGeom prst="roundRect">
            <a:avLst>
              <a:gd name="adj" fmla="val 10000"/>
            </a:avLst>
          </a:prstGeom>
          <a:solidFill>
            <a:schemeClr val="accent1">
              <a:lumMod val="50000"/>
            </a:schemeClr>
          </a:solidFill>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descr="Books">
            <a:extLst>
              <a:ext uri="{FF2B5EF4-FFF2-40B4-BE49-F238E27FC236}">
                <a16:creationId xmlns:a16="http://schemas.microsoft.com/office/drawing/2014/main" id="{60CC89F0-8A3A-4EC2-90E1-DE4D0B79DFE1}"/>
              </a:ext>
            </a:extLst>
          </p:cNvPr>
          <p:cNvSpPr/>
          <p:nvPr/>
        </p:nvSpPr>
        <p:spPr>
          <a:xfrm>
            <a:off x="3894472" y="2045145"/>
            <a:ext cx="864811" cy="864811"/>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F1A0B4CF-E2D1-4121-A3A0-FB9D4D8F71A8}"/>
              </a:ext>
            </a:extLst>
          </p:cNvPr>
          <p:cNvSpPr/>
          <p:nvPr/>
        </p:nvSpPr>
        <p:spPr>
          <a:xfrm>
            <a:off x="5098755" y="1691359"/>
            <a:ext cx="4447536" cy="1572384"/>
          </a:xfrm>
          <a:custGeom>
            <a:avLst/>
            <a:gdLst>
              <a:gd name="connsiteX0" fmla="*/ 0 w 4447536"/>
              <a:gd name="connsiteY0" fmla="*/ 0 h 1572384"/>
              <a:gd name="connsiteX1" fmla="*/ 4447536 w 4447536"/>
              <a:gd name="connsiteY1" fmla="*/ 0 h 1572384"/>
              <a:gd name="connsiteX2" fmla="*/ 4447536 w 4447536"/>
              <a:gd name="connsiteY2" fmla="*/ 1572384 h 1572384"/>
              <a:gd name="connsiteX3" fmla="*/ 0 w 4447536"/>
              <a:gd name="connsiteY3" fmla="*/ 1572384 h 1572384"/>
              <a:gd name="connsiteX4" fmla="*/ 0 w 4447536"/>
              <a:gd name="connsiteY4" fmla="*/ 0 h 1572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7536" h="1572384">
                <a:moveTo>
                  <a:pt x="0" y="0"/>
                </a:moveTo>
                <a:lnTo>
                  <a:pt x="4447536" y="0"/>
                </a:lnTo>
                <a:lnTo>
                  <a:pt x="4447536" y="1572384"/>
                </a:lnTo>
                <a:lnTo>
                  <a:pt x="0" y="15723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166411" tIns="166411" rIns="166411" bIns="166411" numCol="1" spcCol="1270" anchor="ctr" anchorCtr="0">
            <a:noAutofit/>
          </a:bodyPr>
          <a:lstStyle/>
          <a:p>
            <a:pPr marL="0" marR="0" lvl="0" indent="0" algn="l"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prstClr val="white">
                    <a:hueOff val="0"/>
                    <a:satOff val="0"/>
                    <a:lumOff val="0"/>
                    <a:alphaOff val="0"/>
                  </a:prstClr>
                </a:solidFill>
                <a:effectLst/>
                <a:uLnTx/>
                <a:uFillTx/>
                <a:latin typeface="Calibri" panose="020F0502020204030204"/>
                <a:ea typeface="+mn-ea"/>
                <a:cs typeface="+mn-cs"/>
              </a:rPr>
              <a:t>Scouts receive books from their Unit</a:t>
            </a:r>
          </a:p>
        </p:txBody>
      </p:sp>
      <p:sp>
        <p:nvSpPr>
          <p:cNvPr id="7" name="Rectangle: Rounded Corners 6">
            <a:extLst>
              <a:ext uri="{FF2B5EF4-FFF2-40B4-BE49-F238E27FC236}">
                <a16:creationId xmlns:a16="http://schemas.microsoft.com/office/drawing/2014/main" id="{CF2B594F-D08D-41CA-8B48-02476FB07089}"/>
              </a:ext>
            </a:extLst>
          </p:cNvPr>
          <p:cNvSpPr/>
          <p:nvPr/>
        </p:nvSpPr>
        <p:spPr>
          <a:xfrm>
            <a:off x="3426417" y="3294063"/>
            <a:ext cx="6263640" cy="1572384"/>
          </a:xfrm>
          <a:prstGeom prst="roundRect">
            <a:avLst>
              <a:gd name="adj" fmla="val 10000"/>
            </a:avLst>
          </a:prstGeom>
          <a:solidFill>
            <a:schemeClr val="tx2">
              <a:lumMod val="60000"/>
              <a:lumOff val="40000"/>
            </a:schemeClr>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descr="Kiosk">
            <a:extLst>
              <a:ext uri="{FF2B5EF4-FFF2-40B4-BE49-F238E27FC236}">
                <a16:creationId xmlns:a16="http://schemas.microsoft.com/office/drawing/2014/main" id="{CFEBDADE-9FD5-4425-85E4-371F3B1F1522}"/>
              </a:ext>
            </a:extLst>
          </p:cNvPr>
          <p:cNvSpPr/>
          <p:nvPr/>
        </p:nvSpPr>
        <p:spPr>
          <a:xfrm>
            <a:off x="3891424" y="3647849"/>
            <a:ext cx="864811" cy="864811"/>
          </a:xfrm>
          <a:prstGeom prst="rect">
            <a:avLst/>
          </a:prstGeom>
          <a: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91DD0DA0-3412-4422-B479-5CAFBB98ABEC}"/>
              </a:ext>
            </a:extLst>
          </p:cNvPr>
          <p:cNvSpPr/>
          <p:nvPr/>
        </p:nvSpPr>
        <p:spPr>
          <a:xfrm>
            <a:off x="5242519" y="3294063"/>
            <a:ext cx="4300723" cy="1572384"/>
          </a:xfrm>
          <a:custGeom>
            <a:avLst/>
            <a:gdLst>
              <a:gd name="connsiteX0" fmla="*/ 0 w 2818638"/>
              <a:gd name="connsiteY0" fmla="*/ 0 h 1572384"/>
              <a:gd name="connsiteX1" fmla="*/ 2818638 w 2818638"/>
              <a:gd name="connsiteY1" fmla="*/ 0 h 1572384"/>
              <a:gd name="connsiteX2" fmla="*/ 2818638 w 2818638"/>
              <a:gd name="connsiteY2" fmla="*/ 1572384 h 1572384"/>
              <a:gd name="connsiteX3" fmla="*/ 0 w 2818638"/>
              <a:gd name="connsiteY3" fmla="*/ 1572384 h 1572384"/>
              <a:gd name="connsiteX4" fmla="*/ 0 w 2818638"/>
              <a:gd name="connsiteY4" fmla="*/ 0 h 1572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8638" h="1572384">
                <a:moveTo>
                  <a:pt x="0" y="0"/>
                </a:moveTo>
                <a:lnTo>
                  <a:pt x="2818638" y="0"/>
                </a:lnTo>
                <a:lnTo>
                  <a:pt x="2818638" y="1572384"/>
                </a:lnTo>
                <a:lnTo>
                  <a:pt x="0" y="15723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166411" tIns="166411" rIns="166411" bIns="166411" numCol="1" spcCol="1270" anchor="ctr" anchorCtr="0">
            <a:noAutofit/>
          </a:bodyPr>
          <a:lstStyle/>
          <a:p>
            <a:pPr marL="0" marR="0" lvl="0" indent="0" algn="l"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prstClr val="white">
                    <a:hueOff val="0"/>
                    <a:satOff val="0"/>
                    <a:lumOff val="0"/>
                    <a:alphaOff val="0"/>
                  </a:prstClr>
                </a:solidFill>
                <a:effectLst/>
                <a:uLnTx/>
                <a:uFillTx/>
                <a:latin typeface="Calibri" panose="020F0502020204030204"/>
                <a:ea typeface="+mn-ea"/>
                <a:cs typeface="+mn-cs"/>
              </a:rPr>
              <a:t>Scouts can sell Coupon Books to family, friends, neighbors, and in front of local stores </a:t>
            </a:r>
          </a:p>
        </p:txBody>
      </p:sp>
      <p:sp>
        <p:nvSpPr>
          <p:cNvPr id="13" name="Rectangle: Rounded Corners 12">
            <a:extLst>
              <a:ext uri="{FF2B5EF4-FFF2-40B4-BE49-F238E27FC236}">
                <a16:creationId xmlns:a16="http://schemas.microsoft.com/office/drawing/2014/main" id="{4114A56E-3FA9-4648-9720-0163519A1B65}"/>
              </a:ext>
            </a:extLst>
          </p:cNvPr>
          <p:cNvSpPr/>
          <p:nvPr/>
        </p:nvSpPr>
        <p:spPr>
          <a:xfrm>
            <a:off x="3426417" y="4896096"/>
            <a:ext cx="6263640" cy="1572384"/>
          </a:xfrm>
          <a:prstGeom prst="roundRect">
            <a:avLst>
              <a:gd name="adj" fmla="val 10000"/>
            </a:avLst>
          </a:prstGeom>
          <a:solidFill>
            <a:schemeClr val="accent1">
              <a:lumMod val="20000"/>
              <a:lumOff val="80000"/>
            </a:schemeClr>
          </a:solidFill>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Rectangle 13" descr="Dollar">
            <a:extLst>
              <a:ext uri="{FF2B5EF4-FFF2-40B4-BE49-F238E27FC236}">
                <a16:creationId xmlns:a16="http://schemas.microsoft.com/office/drawing/2014/main" id="{7C7CCD73-4517-4594-A608-15C15EEF9583}"/>
              </a:ext>
            </a:extLst>
          </p:cNvPr>
          <p:cNvSpPr/>
          <p:nvPr/>
        </p:nvSpPr>
        <p:spPr>
          <a:xfrm>
            <a:off x="3891423" y="5249882"/>
            <a:ext cx="864811" cy="864811"/>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5" name="Freeform: Shape 14">
            <a:extLst>
              <a:ext uri="{FF2B5EF4-FFF2-40B4-BE49-F238E27FC236}">
                <a16:creationId xmlns:a16="http://schemas.microsoft.com/office/drawing/2014/main" id="{7FF3E665-BF0C-4F95-B93D-1211D3248575}"/>
              </a:ext>
            </a:extLst>
          </p:cNvPr>
          <p:cNvSpPr/>
          <p:nvPr/>
        </p:nvSpPr>
        <p:spPr>
          <a:xfrm>
            <a:off x="5242520" y="4896096"/>
            <a:ext cx="2818638" cy="1572384"/>
          </a:xfrm>
          <a:custGeom>
            <a:avLst/>
            <a:gdLst>
              <a:gd name="connsiteX0" fmla="*/ 0 w 2818638"/>
              <a:gd name="connsiteY0" fmla="*/ 0 h 1572384"/>
              <a:gd name="connsiteX1" fmla="*/ 2818638 w 2818638"/>
              <a:gd name="connsiteY1" fmla="*/ 0 h 1572384"/>
              <a:gd name="connsiteX2" fmla="*/ 2818638 w 2818638"/>
              <a:gd name="connsiteY2" fmla="*/ 1572384 h 1572384"/>
              <a:gd name="connsiteX3" fmla="*/ 0 w 2818638"/>
              <a:gd name="connsiteY3" fmla="*/ 1572384 h 1572384"/>
              <a:gd name="connsiteX4" fmla="*/ 0 w 2818638"/>
              <a:gd name="connsiteY4" fmla="*/ 0 h 1572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8638" h="1572384">
                <a:moveTo>
                  <a:pt x="0" y="0"/>
                </a:moveTo>
                <a:lnTo>
                  <a:pt x="2818638" y="0"/>
                </a:lnTo>
                <a:lnTo>
                  <a:pt x="2818638" y="1572384"/>
                </a:lnTo>
                <a:lnTo>
                  <a:pt x="0" y="15723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166411" tIns="166411" rIns="166411" bIns="166411" numCol="1" spcCol="1270" anchor="ctr" anchorCtr="0">
            <a:noAutofit/>
          </a:bodyPr>
          <a:lstStyle/>
          <a:p>
            <a:pPr marL="0" marR="0" lvl="0" indent="0" algn="l"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Unit Chairs should collect money sold from the books weekly to turn in </a:t>
            </a:r>
          </a:p>
        </p:txBody>
      </p:sp>
      <p:sp>
        <p:nvSpPr>
          <p:cNvPr id="16" name="Freeform: Shape 15">
            <a:extLst>
              <a:ext uri="{FF2B5EF4-FFF2-40B4-BE49-F238E27FC236}">
                <a16:creationId xmlns:a16="http://schemas.microsoft.com/office/drawing/2014/main" id="{6B1FDB0B-8971-4C92-9D82-CAA117C66689}"/>
              </a:ext>
            </a:extLst>
          </p:cNvPr>
          <p:cNvSpPr/>
          <p:nvPr/>
        </p:nvSpPr>
        <p:spPr>
          <a:xfrm>
            <a:off x="8061158" y="4896096"/>
            <a:ext cx="1628898" cy="1572384"/>
          </a:xfrm>
          <a:custGeom>
            <a:avLst/>
            <a:gdLst>
              <a:gd name="connsiteX0" fmla="*/ 0 w 1628898"/>
              <a:gd name="connsiteY0" fmla="*/ 0 h 1572384"/>
              <a:gd name="connsiteX1" fmla="*/ 1628898 w 1628898"/>
              <a:gd name="connsiteY1" fmla="*/ 0 h 1572384"/>
              <a:gd name="connsiteX2" fmla="*/ 1628898 w 1628898"/>
              <a:gd name="connsiteY2" fmla="*/ 1572384 h 1572384"/>
              <a:gd name="connsiteX3" fmla="*/ 0 w 1628898"/>
              <a:gd name="connsiteY3" fmla="*/ 1572384 h 1572384"/>
              <a:gd name="connsiteX4" fmla="*/ 0 w 1628898"/>
              <a:gd name="connsiteY4" fmla="*/ 0 h 1572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898" h="1572384">
                <a:moveTo>
                  <a:pt x="0" y="0"/>
                </a:moveTo>
                <a:lnTo>
                  <a:pt x="1628898" y="0"/>
                </a:lnTo>
                <a:lnTo>
                  <a:pt x="1628898" y="1572384"/>
                </a:lnTo>
                <a:lnTo>
                  <a:pt x="0" y="15723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166411" tIns="166411" rIns="166411" bIns="166411" numCol="1" spcCol="1270" anchor="ctr" anchorCtr="0">
            <a:noAutofit/>
          </a:bodyPr>
          <a:lstStyle/>
          <a:p>
            <a:pPr marL="0" marR="0" lvl="0" indent="0" algn="l" defTabSz="666750" rtl="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The earlier the money is turned in the more the unit earns</a:t>
            </a:r>
          </a:p>
        </p:txBody>
      </p:sp>
    </p:spTree>
    <p:extLst>
      <p:ext uri="{BB962C8B-B14F-4D97-AF65-F5344CB8AC3E}">
        <p14:creationId xmlns:p14="http://schemas.microsoft.com/office/powerpoint/2010/main" val="13908855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7F8F9-A67B-4598-999E-549C8A4E63D7}"/>
              </a:ext>
            </a:extLst>
          </p:cNvPr>
          <p:cNvSpPr>
            <a:spLocks noGrp="1"/>
          </p:cNvSpPr>
          <p:nvPr>
            <p:ph type="title"/>
          </p:nvPr>
        </p:nvSpPr>
        <p:spPr/>
        <p:txBody>
          <a:bodyPr/>
          <a:lstStyle/>
          <a:p>
            <a:r>
              <a:rPr lang="en-US" b="1" dirty="0"/>
              <a:t>Commission Structure </a:t>
            </a:r>
          </a:p>
        </p:txBody>
      </p:sp>
      <p:sp>
        <p:nvSpPr>
          <p:cNvPr id="3" name="Content Placeholder 2">
            <a:extLst>
              <a:ext uri="{FF2B5EF4-FFF2-40B4-BE49-F238E27FC236}">
                <a16:creationId xmlns:a16="http://schemas.microsoft.com/office/drawing/2014/main" id="{3022FEED-1000-482E-BE21-30AEA64B090B}"/>
              </a:ext>
            </a:extLst>
          </p:cNvPr>
          <p:cNvSpPr>
            <a:spLocks noGrp="1"/>
          </p:cNvSpPr>
          <p:nvPr>
            <p:ph idx="1"/>
          </p:nvPr>
        </p:nvSpPr>
        <p:spPr>
          <a:xfrm>
            <a:off x="891190" y="1690688"/>
            <a:ext cx="10661542" cy="4772706"/>
          </a:xfrm>
        </p:spPr>
        <p:txBody>
          <a:bodyPr>
            <a:normAutofit/>
          </a:bodyPr>
          <a:lstStyle/>
          <a:p>
            <a:pPr>
              <a:spcAft>
                <a:spcPts val="1200"/>
              </a:spcAft>
            </a:pPr>
            <a:r>
              <a:rPr lang="en-US" dirty="0">
                <a:solidFill>
                  <a:srgbClr val="045CA4"/>
                </a:solidFill>
              </a:rPr>
              <a:t>30% Base Commission on all money turned in before April 4</a:t>
            </a:r>
            <a:r>
              <a:rPr lang="en-US" baseline="30000" dirty="0">
                <a:solidFill>
                  <a:srgbClr val="045CA4"/>
                </a:solidFill>
              </a:rPr>
              <a:t>th</a:t>
            </a:r>
            <a:r>
              <a:rPr lang="en-US" dirty="0">
                <a:solidFill>
                  <a:srgbClr val="045CA4"/>
                </a:solidFill>
              </a:rPr>
              <a:t> </a:t>
            </a:r>
          </a:p>
          <a:p>
            <a:pPr>
              <a:spcAft>
                <a:spcPts val="1200"/>
              </a:spcAft>
            </a:pPr>
            <a:r>
              <a:rPr lang="en-US" dirty="0">
                <a:solidFill>
                  <a:srgbClr val="045CA4"/>
                </a:solidFill>
              </a:rPr>
              <a:t>March 5, 2020 – Coupon Book Sales - 5% Bonus turn-in deadline</a:t>
            </a:r>
          </a:p>
          <a:p>
            <a:pPr>
              <a:spcAft>
                <a:spcPts val="1200"/>
              </a:spcAft>
            </a:pPr>
            <a:r>
              <a:rPr lang="en-US" dirty="0">
                <a:solidFill>
                  <a:srgbClr val="045CA4"/>
                </a:solidFill>
              </a:rPr>
              <a:t>March 19, 2020 – Coupon Book Sales - 3% Bonus turn-in deadline</a:t>
            </a:r>
          </a:p>
          <a:p>
            <a:pPr>
              <a:spcAft>
                <a:spcPts val="1200"/>
              </a:spcAft>
            </a:pPr>
            <a:r>
              <a:rPr lang="en-US" dirty="0">
                <a:solidFill>
                  <a:srgbClr val="045CA4"/>
                </a:solidFill>
              </a:rPr>
              <a:t>March 20, 2020 – Booth Sign Up Deadline – 10% Bonus Commission </a:t>
            </a:r>
          </a:p>
          <a:p>
            <a:pPr>
              <a:spcAft>
                <a:spcPts val="1200"/>
              </a:spcAft>
            </a:pPr>
            <a:r>
              <a:rPr lang="en-US" dirty="0">
                <a:solidFill>
                  <a:srgbClr val="045CA4"/>
                </a:solidFill>
              </a:rPr>
              <a:t>March 30, 2020 – Coupon Book Sales - 1% Bonus turn-in deadline</a:t>
            </a:r>
          </a:p>
          <a:p>
            <a:pPr>
              <a:spcAft>
                <a:spcPts val="1200"/>
              </a:spcAft>
            </a:pPr>
            <a:r>
              <a:rPr lang="en-US" dirty="0">
                <a:solidFill>
                  <a:srgbClr val="045CA4"/>
                </a:solidFill>
              </a:rPr>
              <a:t>April 4, 2020 – Scout Fair! </a:t>
            </a:r>
          </a:p>
          <a:p>
            <a:pPr marL="0" indent="0">
              <a:buNone/>
            </a:pPr>
            <a:endParaRPr lang="en-US" dirty="0"/>
          </a:p>
        </p:txBody>
      </p:sp>
      <p:sp>
        <p:nvSpPr>
          <p:cNvPr id="4" name="TextBox 3">
            <a:extLst>
              <a:ext uri="{FF2B5EF4-FFF2-40B4-BE49-F238E27FC236}">
                <a16:creationId xmlns:a16="http://schemas.microsoft.com/office/drawing/2014/main" id="{80460DDE-0256-41EE-81F4-5E93A3B5729C}"/>
              </a:ext>
            </a:extLst>
          </p:cNvPr>
          <p:cNvSpPr txBox="1"/>
          <p:nvPr/>
        </p:nvSpPr>
        <p:spPr>
          <a:xfrm>
            <a:off x="3134205" y="5543910"/>
            <a:ext cx="617551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10% base commission ONLY on monies turned in April 5</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9</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5% base commission ONLY on monies turned in April 10th – 16</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No base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commission earned on monies turned in after April 16</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th</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84626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FF986-3C99-4946-BCAA-C08D5C1D2764}"/>
              </a:ext>
            </a:extLst>
          </p:cNvPr>
          <p:cNvSpPr>
            <a:spLocks noGrp="1"/>
          </p:cNvSpPr>
          <p:nvPr>
            <p:ph type="title"/>
          </p:nvPr>
        </p:nvSpPr>
        <p:spPr/>
        <p:txBody>
          <a:bodyPr/>
          <a:lstStyle/>
          <a:p>
            <a:r>
              <a:rPr lang="en-US" b="1" dirty="0"/>
              <a:t>Organizing your Unit’s Sale </a:t>
            </a:r>
          </a:p>
        </p:txBody>
      </p:sp>
      <p:pic>
        <p:nvPicPr>
          <p:cNvPr id="4" name="Content Placeholder 3">
            <a:extLst>
              <a:ext uri="{FF2B5EF4-FFF2-40B4-BE49-F238E27FC236}">
                <a16:creationId xmlns:a16="http://schemas.microsoft.com/office/drawing/2014/main" id="{69EEFF28-A5A9-4A2A-A3E8-F5701313B391}"/>
              </a:ext>
            </a:extLst>
          </p:cNvPr>
          <p:cNvPicPr>
            <a:picLocks noGrp="1" noChangeAspect="1"/>
          </p:cNvPicPr>
          <p:nvPr>
            <p:ph idx="1"/>
          </p:nvPr>
        </p:nvPicPr>
        <p:blipFill>
          <a:blip r:embed="rId3"/>
          <a:stretch>
            <a:fillRect/>
          </a:stretch>
        </p:blipFill>
        <p:spPr>
          <a:xfrm>
            <a:off x="7215639" y="317539"/>
            <a:ext cx="4500111" cy="6175336"/>
          </a:xfrm>
          <a:prstGeom prst="rect">
            <a:avLst/>
          </a:prstGeom>
        </p:spPr>
      </p:pic>
    </p:spTree>
    <p:extLst>
      <p:ext uri="{BB962C8B-B14F-4D97-AF65-F5344CB8AC3E}">
        <p14:creationId xmlns:p14="http://schemas.microsoft.com/office/powerpoint/2010/main" val="13964011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E4E13-890D-4058-B3C2-4F5FF1D02A2F}"/>
              </a:ext>
            </a:extLst>
          </p:cNvPr>
          <p:cNvSpPr>
            <a:spLocks noGrp="1"/>
          </p:cNvSpPr>
          <p:nvPr>
            <p:ph type="title"/>
          </p:nvPr>
        </p:nvSpPr>
        <p:spPr/>
        <p:txBody>
          <a:bodyPr/>
          <a:lstStyle/>
          <a:p>
            <a:r>
              <a:rPr lang="en-US" b="1" dirty="0"/>
              <a:t>Keep Track of Scouts with Books</a:t>
            </a:r>
          </a:p>
        </p:txBody>
      </p:sp>
      <p:sp>
        <p:nvSpPr>
          <p:cNvPr id="3" name="Content Placeholder 2">
            <a:extLst>
              <a:ext uri="{FF2B5EF4-FFF2-40B4-BE49-F238E27FC236}">
                <a16:creationId xmlns:a16="http://schemas.microsoft.com/office/drawing/2014/main" id="{6920C3E3-5719-4E5B-9932-345A44073E5B}"/>
              </a:ext>
            </a:extLst>
          </p:cNvPr>
          <p:cNvSpPr>
            <a:spLocks noGrp="1"/>
          </p:cNvSpPr>
          <p:nvPr>
            <p:ph idx="1"/>
          </p:nvPr>
        </p:nvSpPr>
        <p:spPr>
          <a:xfrm>
            <a:off x="838200" y="5831209"/>
            <a:ext cx="10515600" cy="566577"/>
          </a:xfrm>
        </p:spPr>
        <p:txBody>
          <a:bodyPr>
            <a:normAutofit fontScale="92500"/>
          </a:bodyPr>
          <a:lstStyle/>
          <a:p>
            <a:pPr marL="0" indent="0" algn="ctr">
              <a:buNone/>
            </a:pPr>
            <a:r>
              <a:rPr lang="en-US" dirty="0"/>
              <a:t>Check out the Scout Fair Section of the SHAC Website for Useful Leader Tools</a:t>
            </a:r>
          </a:p>
        </p:txBody>
      </p:sp>
      <p:pic>
        <p:nvPicPr>
          <p:cNvPr id="4" name="Picture 3">
            <a:extLst>
              <a:ext uri="{FF2B5EF4-FFF2-40B4-BE49-F238E27FC236}">
                <a16:creationId xmlns:a16="http://schemas.microsoft.com/office/drawing/2014/main" id="{2021D01F-DAA9-4F18-92AE-9B598F3F33F9}"/>
              </a:ext>
            </a:extLst>
          </p:cNvPr>
          <p:cNvPicPr>
            <a:picLocks noChangeAspect="1"/>
          </p:cNvPicPr>
          <p:nvPr/>
        </p:nvPicPr>
        <p:blipFill>
          <a:blip r:embed="rId3"/>
          <a:stretch>
            <a:fillRect/>
          </a:stretch>
        </p:blipFill>
        <p:spPr>
          <a:xfrm>
            <a:off x="838200" y="2683695"/>
            <a:ext cx="10155466" cy="2154507"/>
          </a:xfrm>
          <a:prstGeom prst="rect">
            <a:avLst/>
          </a:prstGeom>
        </p:spPr>
      </p:pic>
    </p:spTree>
    <p:extLst>
      <p:ext uri="{BB962C8B-B14F-4D97-AF65-F5344CB8AC3E}">
        <p14:creationId xmlns:p14="http://schemas.microsoft.com/office/powerpoint/2010/main" val="596717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44A01-D335-416F-9694-92C36D685B2E}"/>
              </a:ext>
            </a:extLst>
          </p:cNvPr>
          <p:cNvSpPr>
            <a:spLocks noGrp="1"/>
          </p:cNvSpPr>
          <p:nvPr>
            <p:ph type="title"/>
          </p:nvPr>
        </p:nvSpPr>
        <p:spPr/>
        <p:txBody>
          <a:bodyPr/>
          <a:lstStyle/>
          <a:p>
            <a:r>
              <a:rPr lang="en-US" b="1" dirty="0"/>
              <a:t>Check Out Books to Scouts</a:t>
            </a:r>
          </a:p>
        </p:txBody>
      </p:sp>
      <p:sp>
        <p:nvSpPr>
          <p:cNvPr id="3" name="Content Placeholder 2">
            <a:extLst>
              <a:ext uri="{FF2B5EF4-FFF2-40B4-BE49-F238E27FC236}">
                <a16:creationId xmlns:a16="http://schemas.microsoft.com/office/drawing/2014/main" id="{ED2F6A2C-74B1-4F4D-87B3-28366AB00B0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69E80B1-56A1-4D57-82F2-85804C01495E}"/>
              </a:ext>
            </a:extLst>
          </p:cNvPr>
          <p:cNvPicPr>
            <a:picLocks noChangeAspect="1"/>
          </p:cNvPicPr>
          <p:nvPr/>
        </p:nvPicPr>
        <p:blipFill>
          <a:blip r:embed="rId3"/>
          <a:stretch>
            <a:fillRect/>
          </a:stretch>
        </p:blipFill>
        <p:spPr>
          <a:xfrm>
            <a:off x="1480493" y="1456092"/>
            <a:ext cx="9231013" cy="5134692"/>
          </a:xfrm>
          <a:prstGeom prst="rect">
            <a:avLst/>
          </a:prstGeom>
        </p:spPr>
      </p:pic>
      <p:sp>
        <p:nvSpPr>
          <p:cNvPr id="5" name="Oval 4">
            <a:extLst>
              <a:ext uri="{FF2B5EF4-FFF2-40B4-BE49-F238E27FC236}">
                <a16:creationId xmlns:a16="http://schemas.microsoft.com/office/drawing/2014/main" id="{4CE3978C-4206-48B4-9A2A-1920D39E31CD}"/>
              </a:ext>
            </a:extLst>
          </p:cNvPr>
          <p:cNvSpPr/>
          <p:nvPr/>
        </p:nvSpPr>
        <p:spPr>
          <a:xfrm>
            <a:off x="5687877" y="5534531"/>
            <a:ext cx="1565329" cy="6424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2529F54C-C2E4-4BBC-B36F-1318CDD7D42E}"/>
              </a:ext>
            </a:extLst>
          </p:cNvPr>
          <p:cNvSpPr/>
          <p:nvPr/>
        </p:nvSpPr>
        <p:spPr>
          <a:xfrm>
            <a:off x="1467171" y="4669623"/>
            <a:ext cx="4628828" cy="5494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76025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A3E285D8DA1594BB3183814FDC4D53B" ma:contentTypeVersion="12" ma:contentTypeDescription="Create a new document." ma:contentTypeScope="" ma:versionID="febe3f5f39a32bc9e0b4abb29cd600b9">
  <xsd:schema xmlns:xsd="http://www.w3.org/2001/XMLSchema" xmlns:xs="http://www.w3.org/2001/XMLSchema" xmlns:p="http://schemas.microsoft.com/office/2006/metadata/properties" xmlns:ns3="e25845e4-e41f-4f2b-aebe-51ee6e876795" xmlns:ns4="78eb9fec-e9c1-4f4d-b2bf-794ef9563418" targetNamespace="http://schemas.microsoft.com/office/2006/metadata/properties" ma:root="true" ma:fieldsID="c8c1533f0473783a0e803ba1b80d779e" ns3:_="" ns4:_="">
    <xsd:import namespace="e25845e4-e41f-4f2b-aebe-51ee6e876795"/>
    <xsd:import namespace="78eb9fec-e9c1-4f4d-b2bf-794ef9563418"/>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5845e4-e41f-4f2b-aebe-51ee6e8767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8eb9fec-e9c1-4f4d-b2bf-794ef956341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166AC32-0C9D-46C9-8DFC-72AC6019093B}">
  <ds:schemaRefs>
    <ds:schemaRef ds:uri="http://schemas.microsoft.com/sharepoint/v3/contenttype/forms"/>
  </ds:schemaRefs>
</ds:datastoreItem>
</file>

<file path=customXml/itemProps2.xml><?xml version="1.0" encoding="utf-8"?>
<ds:datastoreItem xmlns:ds="http://schemas.openxmlformats.org/officeDocument/2006/customXml" ds:itemID="{B8B20717-7E0B-46C1-8C77-BBDFFA7848CC}">
  <ds:schemaRefs>
    <ds:schemaRef ds:uri="http://purl.org/dc/dcmitype/"/>
    <ds:schemaRef ds:uri="http://schemas.microsoft.com/office/2006/metadata/properties"/>
    <ds:schemaRef ds:uri="78eb9fec-e9c1-4f4d-b2bf-794ef9563418"/>
    <ds:schemaRef ds:uri="http://schemas.microsoft.com/office/infopath/2007/PartnerControls"/>
    <ds:schemaRef ds:uri="http://purl.org/dc/elements/1.1/"/>
    <ds:schemaRef ds:uri="http://schemas.openxmlformats.org/package/2006/metadata/core-properties"/>
    <ds:schemaRef ds:uri="http://schemas.microsoft.com/office/2006/documentManagement/types"/>
    <ds:schemaRef ds:uri="http://www.w3.org/XML/1998/namespace"/>
    <ds:schemaRef ds:uri="e25845e4-e41f-4f2b-aebe-51ee6e876795"/>
    <ds:schemaRef ds:uri="http://purl.org/dc/terms/"/>
  </ds:schemaRefs>
</ds:datastoreItem>
</file>

<file path=customXml/itemProps3.xml><?xml version="1.0" encoding="utf-8"?>
<ds:datastoreItem xmlns:ds="http://schemas.openxmlformats.org/officeDocument/2006/customXml" ds:itemID="{444A5705-25C6-49A2-BDBE-29FB3A335C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25845e4-e41f-4f2b-aebe-51ee6e876795"/>
    <ds:schemaRef ds:uri="78eb9fec-e9c1-4f4d-b2bf-794ef956341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142</TotalTime>
  <Words>2655</Words>
  <Application>Microsoft Office PowerPoint</Application>
  <PresentationFormat>Widescreen</PresentationFormat>
  <Paragraphs>243</Paragraphs>
  <Slides>26</Slides>
  <Notes>25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Aharoni</vt:lpstr>
      <vt:lpstr>Arial</vt:lpstr>
      <vt:lpstr>Calibri</vt:lpstr>
      <vt:lpstr>Calibri Light</vt:lpstr>
      <vt:lpstr>Courier New</vt:lpstr>
      <vt:lpstr>Office Theme</vt:lpstr>
      <vt:lpstr>Scout Fair  2020 TEE IT UP WITH SCOUTING</vt:lpstr>
      <vt:lpstr>Tee it Up With Scouting </vt:lpstr>
      <vt:lpstr>Changes to the Book</vt:lpstr>
      <vt:lpstr>Tonight  </vt:lpstr>
      <vt:lpstr>How to Earn Money </vt:lpstr>
      <vt:lpstr>Commission Structure </vt:lpstr>
      <vt:lpstr>Organizing your Unit’s Sale </vt:lpstr>
      <vt:lpstr>Keep Track of Scouts with Books</vt:lpstr>
      <vt:lpstr>Check Out Books to Scouts</vt:lpstr>
      <vt:lpstr>Unit Payouts </vt:lpstr>
      <vt:lpstr>Motivation for Scouts </vt:lpstr>
      <vt:lpstr>Prize brochure </vt:lpstr>
      <vt:lpstr>Weekly Drawings</vt:lpstr>
      <vt:lpstr>220 Top Sellers Celebration </vt:lpstr>
      <vt:lpstr>Where to Sell</vt:lpstr>
      <vt:lpstr>Tips for Asking Stores</vt:lpstr>
      <vt:lpstr>Reserve your selling time at….</vt:lpstr>
      <vt:lpstr>PowerPoint Presentation</vt:lpstr>
      <vt:lpstr>Kroger Dates </vt:lpstr>
      <vt:lpstr>PowerPoint Presentation</vt:lpstr>
      <vt:lpstr>Detailed Kroger Explanation</vt:lpstr>
      <vt:lpstr>PowerPoint Presentation</vt:lpstr>
      <vt:lpstr>PowerPoint Presentation</vt:lpstr>
      <vt:lpstr>Participation Booth Information</vt:lpstr>
      <vt:lpstr>Scout Fair Participation Patch </vt:lpstr>
      <vt:lpstr>Upcoming Important Dates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Scout Fair  2020 TEE IT UP WITH SCOUTING</dc:title>
  <dc:creator>Mary Welch</dc:creator>
  <cp:lastModifiedBy>Jeanne Gebo</cp:lastModifiedBy>
  <cp:revision>4</cp:revision>
  <dcterms:created xsi:type="dcterms:W3CDTF">2020-01-17T18:29:42Z</dcterms:created>
  <dcterms:modified xsi:type="dcterms:W3CDTF">2020-01-24T17:53:50Z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0x0101008A3E285D8DA1594BB3183814FDC4D53B</vt:lpwstr>
  </property>
</Properties>
</file>